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6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7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6.xml" ContentType="application/vnd.openxmlformats-officedocument.presentationml.notesSlide+xml"/>
  <Override PartName="/ppt/charts/chart8.xml" ContentType="application/vnd.openxmlformats-officedocument.drawingml.chart+xml"/>
  <Override PartName="/ppt/drawings/drawing1.xml" ContentType="application/vnd.openxmlformats-officedocument.drawingml.chartshape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257" r:id="rId3"/>
    <p:sldId id="259" r:id="rId4"/>
    <p:sldId id="260" r:id="rId5"/>
    <p:sldId id="262" r:id="rId6"/>
    <p:sldId id="263" r:id="rId7"/>
    <p:sldId id="303" r:id="rId8"/>
    <p:sldId id="283" r:id="rId9"/>
    <p:sldId id="284" r:id="rId10"/>
    <p:sldId id="286" r:id="rId11"/>
    <p:sldId id="285" r:id="rId12"/>
    <p:sldId id="290" r:id="rId13"/>
    <p:sldId id="294" r:id="rId14"/>
    <p:sldId id="292" r:id="rId15"/>
    <p:sldId id="288" r:id="rId16"/>
    <p:sldId id="306" r:id="rId17"/>
    <p:sldId id="289" r:id="rId18"/>
    <p:sldId id="304" r:id="rId19"/>
    <p:sldId id="307" r:id="rId20"/>
    <p:sldId id="308" r:id="rId21"/>
    <p:sldId id="316" r:id="rId22"/>
    <p:sldId id="309" r:id="rId23"/>
    <p:sldId id="311" r:id="rId24"/>
    <p:sldId id="315" r:id="rId25"/>
    <p:sldId id="305" r:id="rId26"/>
    <p:sldId id="314" r:id="rId27"/>
    <p:sldId id="317" r:id="rId28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E300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3" autoAdjust="0"/>
    <p:restoredTop sz="94636" autoAdjust="0"/>
  </p:normalViewPr>
  <p:slideViewPr>
    <p:cSldViewPr>
      <p:cViewPr varScale="1">
        <p:scale>
          <a:sx n="63" d="100"/>
          <a:sy n="63" d="100"/>
        </p:scale>
        <p:origin x="78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369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4930"/>
    </p:cViewPr>
  </p:sorterViewPr>
  <p:notesViewPr>
    <p:cSldViewPr>
      <p:cViewPr varScale="1">
        <p:scale>
          <a:sx n="64" d="100"/>
          <a:sy n="64" d="100"/>
        </p:scale>
        <p:origin x="3180" y="5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aton\Documents\AIDS%20Conference\STI%20Session\Presentation\SA%20Aetiology%20Data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aton\Documents\WHO\STI%20Strategy_STI%20Estimates\Aetiology%20Study%20Zim_2014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aton\Documents\AIDS%20Conference\STI%20Session\Presentation\SA%20Aetiology%20Data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11650566890327"/>
          <c:y val="3.9799372839637533E-2"/>
          <c:w val="0.91905730533683294"/>
          <c:h val="0.750814925062789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South Africa community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Chlamydia</c:v>
                </c:pt>
                <c:pt idx="1">
                  <c:v>Gonorrhoea</c:v>
                </c:pt>
                <c:pt idx="2">
                  <c:v>Syphilis</c:v>
                </c:pt>
                <c:pt idx="3">
                  <c:v>Trichomonas</c:v>
                </c:pt>
                <c:pt idx="4">
                  <c:v>HSV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15.1</c:v>
                </c:pt>
                <c:pt idx="1">
                  <c:v>4.5999999999999996</c:v>
                </c:pt>
                <c:pt idx="2">
                  <c:v>0.4</c:v>
                </c:pt>
                <c:pt idx="3">
                  <c:v>7.9</c:v>
                </c:pt>
                <c:pt idx="4">
                  <c:v>39.299999999999997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F1E-4817-96AB-57FD162CB10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Southern Afr/Eastern Afr community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Chlamydia</c:v>
                </c:pt>
                <c:pt idx="1">
                  <c:v>Gonorrhoea</c:v>
                </c:pt>
                <c:pt idx="2">
                  <c:v>Syphilis</c:v>
                </c:pt>
                <c:pt idx="3">
                  <c:v>Trichomonas</c:v>
                </c:pt>
                <c:pt idx="4">
                  <c:v>HSV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2.7</c:v>
                </c:pt>
                <c:pt idx="1">
                  <c:v>1.7</c:v>
                </c:pt>
                <c:pt idx="2">
                  <c:v>1.1000000000000001</c:v>
                </c:pt>
                <c:pt idx="3">
                  <c:v>6.7</c:v>
                </c:pt>
                <c:pt idx="4">
                  <c:v>46.8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F1E-4817-96AB-57FD162CB10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Southern Afr/Eastern Afr High Risk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Chlamydia</c:v>
                </c:pt>
                <c:pt idx="1">
                  <c:v>Gonorrhoea</c:v>
                </c:pt>
                <c:pt idx="2">
                  <c:v>Syphilis</c:v>
                </c:pt>
                <c:pt idx="3">
                  <c:v>Trichomonas</c:v>
                </c:pt>
                <c:pt idx="4">
                  <c:v>HSV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10.3</c:v>
                </c:pt>
                <c:pt idx="1">
                  <c:v>8.1999999999999993</c:v>
                </c:pt>
                <c:pt idx="2">
                  <c:v>4.5</c:v>
                </c:pt>
                <c:pt idx="3">
                  <c:v>12.7</c:v>
                </c:pt>
                <c:pt idx="4">
                  <c:v>56.3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F1E-4817-96AB-57FD162CB10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206135008"/>
        <c:axId val="206135400"/>
      </c:barChart>
      <c:catAx>
        <c:axId val="20613500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en-US"/>
          </a:p>
        </c:txPr>
        <c:crossAx val="206135400"/>
        <c:crosses val="autoZero"/>
        <c:auto val="1"/>
        <c:lblAlgn val="ctr"/>
        <c:lblOffset val="100"/>
        <c:noMultiLvlLbl val="0"/>
      </c:catAx>
      <c:valAx>
        <c:axId val="206135400"/>
        <c:scaling>
          <c:orientation val="minMax"/>
          <c:max val="100"/>
        </c:scaling>
        <c:delete val="0"/>
        <c:axPos val="l"/>
        <c:numFmt formatCode="General" sourceLinked="1"/>
        <c:majorTickMark val="none"/>
        <c:minorTickMark val="none"/>
        <c:tickLblPos val="nextTo"/>
        <c:crossAx val="20613500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9681033366937872"/>
          <c:y val="5.0830609464445474E-2"/>
          <c:w val="0.7337180536590967"/>
          <c:h val="0.19495860109110683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862556200099912"/>
          <c:y val="6.3929181479835576E-2"/>
          <c:w val="0.82621880216675936"/>
          <c:h val="0.6570306424286190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South Africa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Chlamydia</c:v>
                </c:pt>
                <c:pt idx="1">
                  <c:v>Gonorrhoea</c:v>
                </c:pt>
                <c:pt idx="2">
                  <c:v>Syphilis</c:v>
                </c:pt>
                <c:pt idx="3">
                  <c:v>Trichomonas</c:v>
                </c:pt>
                <c:pt idx="4">
                  <c:v>HSV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7</c:v>
                </c:pt>
                <c:pt idx="1">
                  <c:v>2.5</c:v>
                </c:pt>
                <c:pt idx="2">
                  <c:v>1</c:v>
                </c:pt>
                <c:pt idx="3">
                  <c:v>8.6</c:v>
                </c:pt>
                <c:pt idx="4">
                  <c:v>77.8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A14-4115-B2C4-95B745BB6AF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SA/EA community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Chlamydia</c:v>
                </c:pt>
                <c:pt idx="1">
                  <c:v>Gonorrhoea</c:v>
                </c:pt>
                <c:pt idx="2">
                  <c:v>Syphilis</c:v>
                </c:pt>
                <c:pt idx="3">
                  <c:v>Trichomonas</c:v>
                </c:pt>
                <c:pt idx="4">
                  <c:v>HSV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1.2</c:v>
                </c:pt>
                <c:pt idx="1">
                  <c:v>0.9</c:v>
                </c:pt>
                <c:pt idx="2">
                  <c:v>0.9</c:v>
                </c:pt>
                <c:pt idx="3">
                  <c:v>5.8</c:v>
                </c:pt>
                <c:pt idx="4">
                  <c:v>70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A14-4115-B2C4-95B745BB6AF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SA/EA HR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Chlamydia</c:v>
                </c:pt>
                <c:pt idx="1">
                  <c:v>Gonorrhoea</c:v>
                </c:pt>
                <c:pt idx="2">
                  <c:v>Syphilis</c:v>
                </c:pt>
                <c:pt idx="3">
                  <c:v>Trichomonas</c:v>
                </c:pt>
                <c:pt idx="4">
                  <c:v>HSV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6.7</c:v>
                </c:pt>
                <c:pt idx="1">
                  <c:v>5.2</c:v>
                </c:pt>
                <c:pt idx="2">
                  <c:v>2.8</c:v>
                </c:pt>
                <c:pt idx="3">
                  <c:v>10</c:v>
                </c:pt>
                <c:pt idx="4">
                  <c:v>83.3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A14-4115-B2C4-95B745BB6AF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206136184"/>
        <c:axId val="206136576"/>
      </c:barChart>
      <c:catAx>
        <c:axId val="20613618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en-US"/>
          </a:p>
        </c:txPr>
        <c:crossAx val="206136576"/>
        <c:crosses val="autoZero"/>
        <c:auto val="1"/>
        <c:lblAlgn val="ctr"/>
        <c:lblOffset val="100"/>
        <c:noMultiLvlLbl val="0"/>
      </c:catAx>
      <c:valAx>
        <c:axId val="206136576"/>
        <c:scaling>
          <c:orientation val="minMax"/>
          <c:max val="100"/>
        </c:scaling>
        <c:delete val="0"/>
        <c:axPos val="l"/>
        <c:numFmt formatCode="General" sourceLinked="1"/>
        <c:majorTickMark val="none"/>
        <c:minorTickMark val="none"/>
        <c:tickLblPos val="nextTo"/>
        <c:crossAx val="20613618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422469195500792"/>
          <c:y val="3.6559826685923787E-2"/>
          <c:w val="0.68163943402566041"/>
          <c:h val="0.1852106710365515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499999999999999"/>
          <c:y val="0.12645914396887159"/>
          <c:w val="0.45714285714285713"/>
          <c:h val="0.74708171206225682"/>
        </c:manualLayout>
      </c:layout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East</c:v>
                </c:pt>
              </c:strCache>
            </c:strRef>
          </c:tx>
          <c:spPr>
            <a:solidFill>
              <a:schemeClr val="accent1"/>
            </a:solidFill>
            <a:ln w="4609">
              <a:solidFill>
                <a:schemeClr val="tx1"/>
              </a:solidFill>
              <a:prstDash val="solid"/>
            </a:ln>
          </c:spPr>
          <c:dPt>
            <c:idx val="0"/>
            <c:bubble3D val="0"/>
            <c:spPr>
              <a:solidFill>
                <a:schemeClr val="tx2"/>
              </a:solidFill>
              <a:ln w="4609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69C1-4DE3-9518-299DE7C6946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4609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9C1-4DE3-9518-299DE7C69465}"/>
              </c:ext>
            </c:extLst>
          </c:dPt>
          <c:dPt>
            <c:idx val="2"/>
            <c:bubble3D val="0"/>
            <c:spPr>
              <a:solidFill>
                <a:srgbClr val="FFFF00"/>
              </a:solidFill>
              <a:ln w="4609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69C1-4DE3-9518-299DE7C69465}"/>
              </c:ext>
            </c:extLst>
          </c:dPt>
          <c:dPt>
            <c:idx val="3"/>
            <c:bubble3D val="0"/>
            <c:spPr>
              <a:solidFill>
                <a:schemeClr val="folHlink"/>
              </a:solidFill>
              <a:ln w="4609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9C1-4DE3-9518-299DE7C69465}"/>
              </c:ext>
            </c:extLst>
          </c:dPt>
          <c:dPt>
            <c:idx val="4"/>
            <c:bubble3D val="0"/>
            <c:spPr>
              <a:solidFill>
                <a:srgbClr val="FF0000"/>
              </a:solidFill>
              <a:ln w="4609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69C1-4DE3-9518-299DE7C69465}"/>
              </c:ext>
            </c:extLst>
          </c:dPt>
          <c:dPt>
            <c:idx val="5"/>
            <c:bubble3D val="0"/>
            <c:spPr>
              <a:solidFill>
                <a:srgbClr val="FFFFFF"/>
              </a:solidFill>
              <a:ln w="4609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9C1-4DE3-9518-299DE7C69465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/>
                      <a:t>Chancroid
3%</a:t>
                    </a:r>
                  </a:p>
                </c:rich>
              </c:tx>
              <c:spPr>
                <a:noFill/>
                <a:ln w="9218">
                  <a:noFill/>
                </a:ln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69C1-4DE3-9518-299DE7C6946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4.9026325691055916E-2"/>
                  <c:y val="-4.3006114757177805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/>
                      <a:t>Syphilis
2%</a:t>
                    </a:r>
                  </a:p>
                </c:rich>
              </c:tx>
              <c:spPr>
                <a:noFill/>
                <a:ln w="9218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69C1-4DE3-9518-299DE7C6946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/>
                      <a:t>Herpes
40%</a:t>
                    </a:r>
                  </a:p>
                </c:rich>
              </c:tx>
              <c:spPr>
                <a:noFill/>
                <a:ln w="9218">
                  <a:noFill/>
                </a:ln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69C1-4DE3-9518-299DE7C6946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/>
                      <a:t>Multiple
10%</a:t>
                    </a:r>
                  </a:p>
                </c:rich>
              </c:tx>
              <c:spPr>
                <a:noFill/>
                <a:ln w="9218">
                  <a:noFill/>
                </a:ln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69C1-4DE3-9518-299DE7C6946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numFmt formatCode="0%" sourceLinked="0"/>
            <c:spPr>
              <a:noFill/>
              <a:ln w="9218">
                <a:noFill/>
              </a:ln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Sheet1!$B$1:$G$1</c:f>
              <c:strCache>
                <c:ptCount val="6"/>
                <c:pt idx="0">
                  <c:v>Chancroid</c:v>
                </c:pt>
                <c:pt idx="1">
                  <c:v>Syphilis</c:v>
                </c:pt>
                <c:pt idx="2">
                  <c:v>Herpes</c:v>
                </c:pt>
                <c:pt idx="3">
                  <c:v>Other</c:v>
                </c:pt>
                <c:pt idx="4">
                  <c:v>Multiple</c:v>
                </c:pt>
                <c:pt idx="5">
                  <c:v>None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0">
                  <c:v>3</c:v>
                </c:pt>
                <c:pt idx="1">
                  <c:v>2</c:v>
                </c:pt>
                <c:pt idx="2">
                  <c:v>35</c:v>
                </c:pt>
                <c:pt idx="3">
                  <c:v>12</c:v>
                </c:pt>
                <c:pt idx="4">
                  <c:v>9</c:v>
                </c:pt>
                <c:pt idx="5">
                  <c:v>28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69C1-4DE3-9518-299DE7C694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9218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80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0A2-45AF-A7DD-E4F2B519AC78}"/>
              </c:ext>
            </c:extLst>
          </c:dPt>
          <c:dPt>
            <c:idx val="1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0A2-45AF-A7DD-E4F2B519AC78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0A2-45AF-A7DD-E4F2B519AC78}"/>
              </c:ext>
            </c:extLst>
          </c:dPt>
          <c:dPt>
            <c:idx val="3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20A2-45AF-A7DD-E4F2B519AC78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20A2-45AF-A7DD-E4F2B519AC7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Sheet1!$A$1:$E$1</c:f>
              <c:strCache>
                <c:ptCount val="5"/>
                <c:pt idx="0">
                  <c:v>HSV</c:v>
                </c:pt>
                <c:pt idx="1">
                  <c:v>T. pallidum</c:v>
                </c:pt>
                <c:pt idx="2">
                  <c:v>C. trachomatis</c:v>
                </c:pt>
                <c:pt idx="3">
                  <c:v>H. Ducreyi</c:v>
                </c:pt>
                <c:pt idx="4">
                  <c:v>None</c:v>
                </c:pt>
              </c:strCache>
            </c:strRef>
          </c:cat>
          <c:val>
            <c:numRef>
              <c:f>Sheet1!$A$2:$E$2</c:f>
              <c:numCache>
                <c:formatCode>0%</c:formatCode>
                <c:ptCount val="5"/>
                <c:pt idx="0" formatCode="0.00%">
                  <c:v>0.38500000000000001</c:v>
                </c:pt>
                <c:pt idx="1">
                  <c:v>0.16</c:v>
                </c:pt>
                <c:pt idx="2">
                  <c:v>0.01</c:v>
                </c:pt>
                <c:pt idx="3">
                  <c:v>0</c:v>
                </c:pt>
                <c:pt idx="4" formatCode="0.00%">
                  <c:v>0.495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20A2-45AF-A7DD-E4F2B519AC7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32744800"/>
        <c:axId val="131517784"/>
      </c:barChart>
      <c:catAx>
        <c:axId val="13274480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2000"/>
                  <a:t>STI Pathogens</a:t>
                </a:r>
                <a:r>
                  <a:rPr lang="en-GB" sz="2000" baseline="0"/>
                  <a:t> by M-PCR</a:t>
                </a:r>
                <a:endParaRPr lang="en-GB" sz="200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1517784"/>
        <c:crosses val="autoZero"/>
        <c:auto val="0"/>
        <c:lblAlgn val="ctr"/>
        <c:lblOffset val="100"/>
        <c:noMultiLvlLbl val="0"/>
      </c:catAx>
      <c:valAx>
        <c:axId val="131517784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27448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GUD!$A$1</c:f>
              <c:strCache>
                <c:ptCount val="1"/>
                <c:pt idx="0">
                  <c:v>HSV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GUD!$A$2</c:f>
              <c:numCache>
                <c:formatCode>0.0%</c:formatCode>
                <c:ptCount val="1"/>
                <c:pt idx="0">
                  <c:v>0.59299999999999997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A07-4C6B-BB22-76EF91D6B186}"/>
            </c:ext>
          </c:extLst>
        </c:ser>
        <c:ser>
          <c:idx val="1"/>
          <c:order val="1"/>
          <c:tx>
            <c:strRef>
              <c:f>GUD!$B$1</c:f>
              <c:strCache>
                <c:ptCount val="1"/>
                <c:pt idx="0">
                  <c:v>T. pallidum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GUD!$B$2</c:f>
              <c:numCache>
                <c:formatCode>0.0%</c:formatCode>
                <c:ptCount val="1"/>
                <c:pt idx="0">
                  <c:v>0.06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A07-4C6B-BB22-76EF91D6B186}"/>
            </c:ext>
          </c:extLst>
        </c:ser>
        <c:ser>
          <c:idx val="2"/>
          <c:order val="2"/>
          <c:tx>
            <c:strRef>
              <c:f>GUD!$C$1</c:f>
              <c:strCache>
                <c:ptCount val="1"/>
                <c:pt idx="0">
                  <c:v>H. ducreyi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GUD!$C$2</c:f>
              <c:numCache>
                <c:formatCode>0.0%</c:formatCode>
                <c:ptCount val="1"/>
                <c:pt idx="0">
                  <c:v>6.0000000000000001E-3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A07-4C6B-BB22-76EF91D6B186}"/>
            </c:ext>
          </c:extLst>
        </c:ser>
        <c:ser>
          <c:idx val="3"/>
          <c:order val="3"/>
          <c:tx>
            <c:strRef>
              <c:f>GUD!$D$1</c:f>
              <c:strCache>
                <c:ptCount val="1"/>
                <c:pt idx="0">
                  <c:v>LGV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GUD!$D$2</c:f>
              <c:numCache>
                <c:formatCode>0.0%</c:formatCode>
                <c:ptCount val="1"/>
                <c:pt idx="0">
                  <c:v>6.0000000000000001E-3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BA07-4C6B-BB22-76EF91D6B186}"/>
            </c:ext>
          </c:extLst>
        </c:ser>
        <c:ser>
          <c:idx val="4"/>
          <c:order val="4"/>
          <c:tx>
            <c:strRef>
              <c:f>GUD!$E$1</c:f>
              <c:strCache>
                <c:ptCount val="1"/>
                <c:pt idx="0">
                  <c:v>No pathogen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GUD!$E$2</c:f>
              <c:numCache>
                <c:formatCode>0.0%</c:formatCode>
                <c:ptCount val="1"/>
                <c:pt idx="0">
                  <c:v>0.36099999999999999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A07-4C6B-BB22-76EF91D6B18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33390392"/>
        <c:axId val="133793656"/>
      </c:barChart>
      <c:catAx>
        <c:axId val="13339039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3793656"/>
        <c:crosses val="autoZero"/>
        <c:auto val="1"/>
        <c:lblAlgn val="ctr"/>
        <c:lblOffset val="100"/>
        <c:noMultiLvlLbl val="0"/>
      </c:catAx>
      <c:valAx>
        <c:axId val="133793656"/>
        <c:scaling>
          <c:orientation val="minMax"/>
          <c:max val="1"/>
        </c:scaling>
        <c:delete val="0"/>
        <c:axPos val="l"/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33903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8642956905015083E-2"/>
          <c:y val="0.94236473725141656"/>
          <c:w val="0.91911457117009676"/>
          <c:h val="3.495921088133063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rgbClr val="7030A0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'STI Pathogens'!$I$1:$M$1</c:f>
              <c:strCache>
                <c:ptCount val="5"/>
                <c:pt idx="0">
                  <c:v>N. gonorrhoeae</c:v>
                </c:pt>
                <c:pt idx="1">
                  <c:v>C. trachomatis</c:v>
                </c:pt>
                <c:pt idx="2">
                  <c:v>M. genitalium</c:v>
                </c:pt>
                <c:pt idx="3">
                  <c:v>T. vaginalis</c:v>
                </c:pt>
                <c:pt idx="4">
                  <c:v>None</c:v>
                </c:pt>
              </c:strCache>
            </c:strRef>
          </c:cat>
          <c:val>
            <c:numRef>
              <c:f>'STI Pathogens'!$I$2:$M$2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9FD-4C6C-8AD8-FF474DF7EE17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79FD-4C6C-8AD8-FF474DF7EE17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79FD-4C6C-8AD8-FF474DF7EE17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79FD-4C6C-8AD8-FF474DF7EE17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6">
                  <a:lumMod val="5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79FD-4C6C-8AD8-FF474DF7EE17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79FD-4C6C-8AD8-FF474DF7EE1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'STI Pathogens'!$I$1:$M$1</c:f>
              <c:strCache>
                <c:ptCount val="5"/>
                <c:pt idx="0">
                  <c:v>N. gonorrhoeae</c:v>
                </c:pt>
                <c:pt idx="1">
                  <c:v>C. trachomatis</c:v>
                </c:pt>
                <c:pt idx="2">
                  <c:v>M. genitalium</c:v>
                </c:pt>
                <c:pt idx="3">
                  <c:v>T. vaginalis</c:v>
                </c:pt>
                <c:pt idx="4">
                  <c:v>None</c:v>
                </c:pt>
              </c:strCache>
            </c:strRef>
          </c:cat>
          <c:val>
            <c:numRef>
              <c:f>'STI Pathogens'!$I$3:$M$3</c:f>
              <c:numCache>
                <c:formatCode>0.00%</c:formatCode>
                <c:ptCount val="5"/>
                <c:pt idx="0">
                  <c:v>0.73499999999999999</c:v>
                </c:pt>
                <c:pt idx="1">
                  <c:v>0.22500000000000001</c:v>
                </c:pt>
                <c:pt idx="2">
                  <c:v>3.5000000000000003E-2</c:v>
                </c:pt>
                <c:pt idx="3" formatCode="0%">
                  <c:v>0.04</c:v>
                </c:pt>
                <c:pt idx="4">
                  <c:v>0.185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79FD-4C6C-8AD8-FF474DF7EE17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33833464"/>
        <c:axId val="133856664"/>
      </c:barChart>
      <c:catAx>
        <c:axId val="133833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3856664"/>
        <c:crosses val="autoZero"/>
        <c:auto val="1"/>
        <c:lblAlgn val="ctr"/>
        <c:lblOffset val="100"/>
        <c:noMultiLvlLbl val="0"/>
      </c:catAx>
      <c:valAx>
        <c:axId val="133856664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38334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rgbClr val="002060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% Pathogens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overflow" horzOverflow="overflow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VD!$A$1:$G$1</c:f>
              <c:strCache>
                <c:ptCount val="7"/>
                <c:pt idx="0">
                  <c:v>N. gonorrhoeae</c:v>
                </c:pt>
                <c:pt idx="1">
                  <c:v>C. trachomatis</c:v>
                </c:pt>
                <c:pt idx="2">
                  <c:v>T. vaginalis</c:v>
                </c:pt>
                <c:pt idx="3">
                  <c:v>M. genitalium</c:v>
                </c:pt>
                <c:pt idx="4">
                  <c:v>BV</c:v>
                </c:pt>
                <c:pt idx="5">
                  <c:v>Candida</c:v>
                </c:pt>
                <c:pt idx="6">
                  <c:v>No pathogen</c:v>
                </c:pt>
              </c:strCache>
            </c:strRef>
          </c:cat>
          <c:val>
            <c:numRef>
              <c:f>VD!$A$2:$G$2</c:f>
              <c:numCache>
                <c:formatCode>0.00%</c:formatCode>
                <c:ptCount val="7"/>
                <c:pt idx="0">
                  <c:v>0.185</c:v>
                </c:pt>
                <c:pt idx="1">
                  <c:v>0.17699999999999999</c:v>
                </c:pt>
                <c:pt idx="2" formatCode="0%">
                  <c:v>0.15</c:v>
                </c:pt>
                <c:pt idx="3" formatCode="0%">
                  <c:v>0.1</c:v>
                </c:pt>
                <c:pt idx="4" formatCode="0%">
                  <c:v>0.56000000000000005</c:v>
                </c:pt>
                <c:pt idx="5" formatCode="0%">
                  <c:v>0.22</c:v>
                </c:pt>
                <c:pt idx="6" formatCode="0%">
                  <c:v>0.19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123-4061-90D9-703AB84B17F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33873696"/>
        <c:axId val="131903792"/>
      </c:barChart>
      <c:catAx>
        <c:axId val="13387369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1903792"/>
        <c:crosses val="autoZero"/>
        <c:auto val="1"/>
        <c:lblAlgn val="ctr"/>
        <c:lblOffset val="100"/>
        <c:noMultiLvlLbl val="0"/>
      </c:catAx>
      <c:valAx>
        <c:axId val="131903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387369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Sheet1!$A$46</c:f>
              <c:strCache>
                <c:ptCount val="1"/>
                <c:pt idx="0">
                  <c:v>AFR</c:v>
                </c:pt>
              </c:strCache>
            </c:strRef>
          </c:tx>
          <c:invertIfNegative val="0"/>
          <c:cat>
            <c:numRef>
              <c:f>Sheet1!$B$45:$H$45</c:f>
              <c:numCache>
                <c:formatCode>General</c:formatCode>
                <c:ptCount val="7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 formatCode="0">
                  <c:v>2013</c:v>
                </c:pt>
                <c:pt idx="5">
                  <c:v>2014</c:v>
                </c:pt>
                <c:pt idx="6">
                  <c:v>2016</c:v>
                </c:pt>
              </c:numCache>
            </c:numRef>
          </c:cat>
          <c:val>
            <c:numRef>
              <c:f>Sheet1!$B$46:$H$46</c:f>
              <c:numCache>
                <c:formatCode>General</c:formatCode>
                <c:ptCount val="7"/>
                <c:pt idx="0">
                  <c:v>3</c:v>
                </c:pt>
                <c:pt idx="1">
                  <c:v>3</c:v>
                </c:pt>
                <c:pt idx="2">
                  <c:v>2</c:v>
                </c:pt>
                <c:pt idx="3">
                  <c:v>1</c:v>
                </c:pt>
                <c:pt idx="4">
                  <c:v>2</c:v>
                </c:pt>
                <c:pt idx="5">
                  <c:v>2</c:v>
                </c:pt>
                <c:pt idx="6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29A-44FA-86E0-C9F2A487F535}"/>
            </c:ext>
          </c:extLst>
        </c:ser>
        <c:ser>
          <c:idx val="1"/>
          <c:order val="1"/>
          <c:tx>
            <c:strRef>
              <c:f>Sheet1!$A$47</c:f>
              <c:strCache>
                <c:ptCount val="1"/>
                <c:pt idx="0">
                  <c:v>AMR</c:v>
                </c:pt>
              </c:strCache>
            </c:strRef>
          </c:tx>
          <c:invertIfNegative val="0"/>
          <c:cat>
            <c:numRef>
              <c:f>Sheet1!$B$45:$H$45</c:f>
              <c:numCache>
                <c:formatCode>General</c:formatCode>
                <c:ptCount val="7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 formatCode="0">
                  <c:v>2013</c:v>
                </c:pt>
                <c:pt idx="5">
                  <c:v>2014</c:v>
                </c:pt>
                <c:pt idx="6">
                  <c:v>2016</c:v>
                </c:pt>
              </c:numCache>
            </c:numRef>
          </c:cat>
          <c:val>
            <c:numRef>
              <c:f>Sheet1!$B$47:$H$47</c:f>
              <c:numCache>
                <c:formatCode>General</c:formatCode>
                <c:ptCount val="7"/>
                <c:pt idx="0">
                  <c:v>13</c:v>
                </c:pt>
                <c:pt idx="1">
                  <c:v>10</c:v>
                </c:pt>
                <c:pt idx="2">
                  <c:v>8</c:v>
                </c:pt>
                <c:pt idx="3">
                  <c:v>11</c:v>
                </c:pt>
                <c:pt idx="4">
                  <c:v>9</c:v>
                </c:pt>
                <c:pt idx="5">
                  <c:v>9</c:v>
                </c:pt>
                <c:pt idx="6">
                  <c:v>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29A-44FA-86E0-C9F2A487F535}"/>
            </c:ext>
          </c:extLst>
        </c:ser>
        <c:ser>
          <c:idx val="2"/>
          <c:order val="2"/>
          <c:tx>
            <c:strRef>
              <c:f>Sheet1!$A$48</c:f>
              <c:strCache>
                <c:ptCount val="1"/>
                <c:pt idx="0">
                  <c:v>EMR</c:v>
                </c:pt>
              </c:strCache>
            </c:strRef>
          </c:tx>
          <c:invertIfNegative val="0"/>
          <c:cat>
            <c:numRef>
              <c:f>Sheet1!$B$45:$H$45</c:f>
              <c:numCache>
                <c:formatCode>General</c:formatCode>
                <c:ptCount val="7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 formatCode="0">
                  <c:v>2013</c:v>
                </c:pt>
                <c:pt idx="5">
                  <c:v>2014</c:v>
                </c:pt>
                <c:pt idx="6">
                  <c:v>2016</c:v>
                </c:pt>
              </c:numCache>
            </c:numRef>
          </c:cat>
          <c:val>
            <c:numRef>
              <c:f>Sheet1!$B$48:$H$48</c:f>
              <c:numCache>
                <c:formatCode>General</c:formatCode>
                <c:ptCount val="7"/>
                <c:pt idx="0">
                  <c:v>2</c:v>
                </c:pt>
                <c:pt idx="1">
                  <c:v>0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29A-44FA-86E0-C9F2A487F535}"/>
            </c:ext>
          </c:extLst>
        </c:ser>
        <c:ser>
          <c:idx val="3"/>
          <c:order val="3"/>
          <c:tx>
            <c:strRef>
              <c:f>Sheet1!$A$49</c:f>
              <c:strCache>
                <c:ptCount val="1"/>
                <c:pt idx="0">
                  <c:v>EUR</c:v>
                </c:pt>
              </c:strCache>
            </c:strRef>
          </c:tx>
          <c:invertIfNegative val="0"/>
          <c:cat>
            <c:numRef>
              <c:f>Sheet1!$B$45:$H$45</c:f>
              <c:numCache>
                <c:formatCode>General</c:formatCode>
                <c:ptCount val="7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 formatCode="0">
                  <c:v>2013</c:v>
                </c:pt>
                <c:pt idx="5">
                  <c:v>2014</c:v>
                </c:pt>
                <c:pt idx="6">
                  <c:v>2016</c:v>
                </c:pt>
              </c:numCache>
            </c:numRef>
          </c:cat>
          <c:val>
            <c:numRef>
              <c:f>Sheet1!$B$49:$H$49</c:f>
              <c:numCache>
                <c:formatCode>General</c:formatCode>
                <c:ptCount val="7"/>
                <c:pt idx="0">
                  <c:v>19</c:v>
                </c:pt>
                <c:pt idx="1">
                  <c:v>24</c:v>
                </c:pt>
                <c:pt idx="2">
                  <c:v>23</c:v>
                </c:pt>
                <c:pt idx="3">
                  <c:v>23</c:v>
                </c:pt>
                <c:pt idx="4">
                  <c:v>22</c:v>
                </c:pt>
                <c:pt idx="5">
                  <c:v>23</c:v>
                </c:pt>
                <c:pt idx="6">
                  <c:v>29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929A-44FA-86E0-C9F2A487F535}"/>
            </c:ext>
          </c:extLst>
        </c:ser>
        <c:ser>
          <c:idx val="4"/>
          <c:order val="4"/>
          <c:tx>
            <c:strRef>
              <c:f>Sheet1!$A$50</c:f>
              <c:strCache>
                <c:ptCount val="1"/>
                <c:pt idx="0">
                  <c:v>SEAR</c:v>
                </c:pt>
              </c:strCache>
            </c:strRef>
          </c:tx>
          <c:invertIfNegative val="0"/>
          <c:cat>
            <c:numRef>
              <c:f>Sheet1!$B$45:$H$45</c:f>
              <c:numCache>
                <c:formatCode>General</c:formatCode>
                <c:ptCount val="7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 formatCode="0">
                  <c:v>2013</c:v>
                </c:pt>
                <c:pt idx="5">
                  <c:v>2014</c:v>
                </c:pt>
                <c:pt idx="6">
                  <c:v>2016</c:v>
                </c:pt>
              </c:numCache>
            </c:numRef>
          </c:cat>
          <c:val>
            <c:numRef>
              <c:f>Sheet1!$B$50:$H$50</c:f>
              <c:numCache>
                <c:formatCode>General</c:formatCode>
                <c:ptCount val="7"/>
                <c:pt idx="0">
                  <c:v>4</c:v>
                </c:pt>
                <c:pt idx="1">
                  <c:v>4</c:v>
                </c:pt>
                <c:pt idx="2">
                  <c:v>6</c:v>
                </c:pt>
                <c:pt idx="3">
                  <c:v>4</c:v>
                </c:pt>
                <c:pt idx="4">
                  <c:v>4</c:v>
                </c:pt>
                <c:pt idx="5">
                  <c:v>6</c:v>
                </c:pt>
                <c:pt idx="6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929A-44FA-86E0-C9F2A487F535}"/>
            </c:ext>
          </c:extLst>
        </c:ser>
        <c:ser>
          <c:idx val="5"/>
          <c:order val="5"/>
          <c:tx>
            <c:strRef>
              <c:f>Sheet1!$A$51</c:f>
              <c:strCache>
                <c:ptCount val="1"/>
                <c:pt idx="0">
                  <c:v>WPR</c:v>
                </c:pt>
              </c:strCache>
            </c:strRef>
          </c:tx>
          <c:invertIfNegative val="0"/>
          <c:cat>
            <c:numRef>
              <c:f>Sheet1!$B$45:$H$45</c:f>
              <c:numCache>
                <c:formatCode>General</c:formatCode>
                <c:ptCount val="7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 formatCode="0">
                  <c:v>2013</c:v>
                </c:pt>
                <c:pt idx="5">
                  <c:v>2014</c:v>
                </c:pt>
                <c:pt idx="6">
                  <c:v>2016</c:v>
                </c:pt>
              </c:numCache>
            </c:numRef>
          </c:cat>
          <c:val>
            <c:numRef>
              <c:f>Sheet1!$B$51:$H$51</c:f>
              <c:numCache>
                <c:formatCode>General</c:formatCode>
                <c:ptCount val="7"/>
                <c:pt idx="0">
                  <c:v>15</c:v>
                </c:pt>
                <c:pt idx="1">
                  <c:v>17</c:v>
                </c:pt>
                <c:pt idx="2">
                  <c:v>12</c:v>
                </c:pt>
                <c:pt idx="3">
                  <c:v>13</c:v>
                </c:pt>
                <c:pt idx="4">
                  <c:v>13</c:v>
                </c:pt>
                <c:pt idx="5">
                  <c:v>11</c:v>
                </c:pt>
                <c:pt idx="6">
                  <c:v>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929A-44FA-86E0-C9F2A487F5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0004192"/>
        <c:axId val="210004976"/>
      </c:barChart>
      <c:catAx>
        <c:axId val="2100041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10004976"/>
        <c:crosses val="autoZero"/>
        <c:auto val="1"/>
        <c:lblAlgn val="ctr"/>
        <c:lblOffset val="100"/>
        <c:noMultiLvlLbl val="0"/>
      </c:catAx>
      <c:valAx>
        <c:axId val="2100049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000419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image" Target="../media/image18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0.19375</cdr:x>
      <cdr:y>0.07868</cdr:y>
    </cdr:from>
    <cdr:to>
      <cdr:x>0.24625</cdr:x>
      <cdr:y>0.18901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94520" y="359494"/>
          <a:ext cx="432048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GB" sz="2000" dirty="0"/>
            <a:t>58</a:t>
          </a:r>
          <a:endParaRPr lang="en-US" sz="2000" dirty="0"/>
        </a:p>
      </cdr:txBody>
    </cdr:sp>
  </cdr:relSizeAnchor>
  <cdr:relSizeAnchor xmlns:cdr="http://schemas.openxmlformats.org/drawingml/2006/chartDrawing">
    <cdr:from>
      <cdr:x>0.08618</cdr:x>
      <cdr:y>0.12132</cdr:y>
    </cdr:from>
    <cdr:to>
      <cdr:x>0.13868</cdr:x>
      <cdr:y>0.21589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709216" y="554310"/>
          <a:ext cx="432048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2000" dirty="0"/>
            <a:t>56</a:t>
          </a:r>
          <a:endParaRPr lang="en-US" sz="2000" dirty="0"/>
        </a:p>
      </cdr:txBody>
    </cdr:sp>
  </cdr:relSizeAnchor>
  <cdr:relSizeAnchor xmlns:cdr="http://schemas.openxmlformats.org/drawingml/2006/chartDrawing">
    <cdr:from>
      <cdr:x>0.325</cdr:x>
      <cdr:y>0.17325</cdr:y>
    </cdr:from>
    <cdr:to>
      <cdr:x>0.38625</cdr:x>
      <cdr:y>0.29933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674640" y="791542"/>
          <a:ext cx="504056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GB" sz="2000" dirty="0"/>
            <a:t>52</a:t>
          </a:r>
          <a:endParaRPr lang="en-US" sz="2000" dirty="0"/>
        </a:p>
      </cdr:txBody>
    </cdr:sp>
  </cdr:relSizeAnchor>
  <cdr:relSizeAnchor xmlns:cdr="http://schemas.openxmlformats.org/drawingml/2006/chartDrawing">
    <cdr:from>
      <cdr:x>0.4475</cdr:x>
      <cdr:y>0.14173</cdr:y>
    </cdr:from>
    <cdr:to>
      <cdr:x>0.5</cdr:x>
      <cdr:y>0.23629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682752" y="647526"/>
          <a:ext cx="432048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0.45625</cdr:x>
      <cdr:y>0.15749</cdr:y>
    </cdr:from>
    <cdr:to>
      <cdr:x>0.5</cdr:x>
      <cdr:y>0.25205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754760" y="719534"/>
          <a:ext cx="360040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GB" sz="2000" dirty="0"/>
            <a:t>53</a:t>
          </a:r>
          <a:endParaRPr lang="en-US" sz="2000" dirty="0"/>
        </a:p>
      </cdr:txBody>
    </cdr:sp>
  </cdr:relSizeAnchor>
  <cdr:relSizeAnchor xmlns:cdr="http://schemas.openxmlformats.org/drawingml/2006/chartDrawing">
    <cdr:from>
      <cdr:x>0.57875</cdr:x>
      <cdr:y>0.17325</cdr:y>
    </cdr:from>
    <cdr:to>
      <cdr:x>0.64</cdr:x>
      <cdr:y>0.26781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4762872" y="791542"/>
          <a:ext cx="504056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GB" sz="2000" dirty="0"/>
            <a:t>51</a:t>
          </a:r>
          <a:endParaRPr lang="en-US" sz="2000" dirty="0"/>
        </a:p>
      </cdr:txBody>
    </cdr:sp>
  </cdr:relSizeAnchor>
  <cdr:relSizeAnchor xmlns:cdr="http://schemas.openxmlformats.org/drawingml/2006/chartDrawing">
    <cdr:from>
      <cdr:x>0.70125</cdr:x>
      <cdr:y>0.17325</cdr:y>
    </cdr:from>
    <cdr:to>
      <cdr:x>0.75375</cdr:x>
      <cdr:y>0.26781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5770984" y="791542"/>
          <a:ext cx="432048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GB" sz="2000" dirty="0"/>
            <a:t>52</a:t>
          </a:r>
          <a:endParaRPr lang="en-US" sz="2000" dirty="0"/>
        </a:p>
      </cdr:txBody>
    </cdr:sp>
  </cdr:relSizeAnchor>
  <cdr:relSizeAnchor xmlns:cdr="http://schemas.openxmlformats.org/drawingml/2006/chartDrawing">
    <cdr:from>
      <cdr:x>0.82375</cdr:x>
      <cdr:y>0.01564</cdr:y>
    </cdr:from>
    <cdr:to>
      <cdr:x>0.87624</cdr:x>
      <cdr:y>0.11021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6779096" y="71462"/>
          <a:ext cx="432048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GB" sz="2000" dirty="0"/>
            <a:t>65</a:t>
          </a:r>
          <a:endParaRPr lang="en-US" sz="20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3C0CBE-6497-4D5B-A116-F57237C46587}" type="datetimeFigureOut">
              <a:rPr lang="en-GB" smtClean="0"/>
              <a:t>21/07/2018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EED739-CAC6-4F24-AAF0-00C77C131D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57835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9C9934-7E7C-4095-8804-042A3881B22D}" type="datetimeFigureOut">
              <a:rPr lang="en-GB" smtClean="0"/>
              <a:t>21/07/2018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F287E6-1444-4291-8C70-90DF9FB864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0586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/>
          <a:lstStyle/>
          <a:p>
            <a:fld id="{E2F287E6-1444-4291-8C70-90DF9FB8645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54534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77863" y="811213"/>
            <a:ext cx="5392737" cy="4044950"/>
          </a:xfrm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en-US">
              <a:ea typeface="ＭＳ Ｐゴシック" pitchFamily="34" charset="-128"/>
            </a:endParaRPr>
          </a:p>
        </p:txBody>
      </p:sp>
      <p:sp>
        <p:nvSpPr>
          <p:cNvPr id="40964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>
                <a:solidFill>
                  <a:srgbClr val="000000"/>
                </a:solidFill>
              </a:rPr>
              <a:t>World Health Organization</a:t>
            </a:r>
          </a:p>
        </p:txBody>
      </p:sp>
      <p:sp>
        <p:nvSpPr>
          <p:cNvPr id="40965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81FE6837-F05A-4052-AAD2-624311314306}" type="datetime3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21 July 2018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0966" name="Slide Number Placeholder 5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  <a:noFill/>
        </p:spPr>
        <p:txBody>
          <a:bodyPr/>
          <a:lstStyle>
            <a:lvl1pPr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E95D0811-25CC-4B21-9702-216608B94DAD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4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3546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73FA6AF9-1394-41F7-A29E-1DAEB9940DC3}" type="slidenum">
              <a:rPr lang="en-GB" altLang="en-US" sz="1200" smtClean="0"/>
              <a:pPr eaLnBrk="1" hangingPunct="1"/>
              <a:t>12</a:t>
            </a:fld>
            <a:endParaRPr lang="en-GB" altLang="en-US" sz="120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76275" y="809625"/>
            <a:ext cx="5386388" cy="4040188"/>
          </a:xfrm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8910" y="5119330"/>
            <a:ext cx="4940063" cy="4850523"/>
          </a:xfrm>
          <a:noFill/>
        </p:spPr>
        <p:txBody>
          <a:bodyPr/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450951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615EAED4-1DCE-43FA-AFD3-299F76AD9264}" type="slidenum">
              <a:rPr lang="en-GB" altLang="en-US" sz="1200" smtClean="0"/>
              <a:pPr eaLnBrk="1" hangingPunct="1"/>
              <a:t>13</a:t>
            </a:fld>
            <a:endParaRPr lang="en-GB" altLang="en-US" sz="120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76275" y="809625"/>
            <a:ext cx="5386388" cy="4040188"/>
          </a:xfrm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8910" y="5119330"/>
            <a:ext cx="4940063" cy="4850523"/>
          </a:xfrm>
          <a:noFill/>
        </p:spPr>
        <p:txBody>
          <a:bodyPr/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842377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64FB46BC-65EA-40AF-A73F-FE0D992067B4}" type="slidenum">
              <a:rPr lang="en-GB" altLang="en-US" sz="1200" smtClean="0"/>
              <a:pPr eaLnBrk="1" hangingPunct="1"/>
              <a:t>14</a:t>
            </a:fld>
            <a:endParaRPr lang="en-GB" altLang="en-US" sz="120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76275" y="809625"/>
            <a:ext cx="5386388" cy="4040188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8910" y="5119330"/>
            <a:ext cx="4940063" cy="4850523"/>
          </a:xfrm>
          <a:noFill/>
        </p:spPr>
        <p:txBody>
          <a:bodyPr/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634695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81 countries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/>
          <a:lstStyle/>
          <a:p>
            <a:fld id="{098F2579-E084-4BE5-B155-114E7DEDDB7D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50209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/>
          <a:lstStyle/>
          <a:p>
            <a:fld id="{098F2579-E084-4BE5-B155-114E7DEDDB7D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13827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346449"/>
            <a:ext cx="9144000" cy="180263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43608" y="4797152"/>
            <a:ext cx="6656784" cy="115212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rgbClr val="E300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 userDrawn="1"/>
        </p:nvSpPr>
        <p:spPr>
          <a:xfrm>
            <a:off x="7149944" y="6505599"/>
            <a:ext cx="188655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H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www.iasociety.org</a:t>
            </a:r>
            <a:endParaRPr lang="en-GB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7"/>
          <p:cNvGrpSpPr>
            <a:grpSpLocks noChangeAspect="1"/>
          </p:cNvGrpSpPr>
          <p:nvPr userDrawn="1"/>
        </p:nvGrpSpPr>
        <p:grpSpPr>
          <a:xfrm>
            <a:off x="107504" y="145621"/>
            <a:ext cx="1662314" cy="835107"/>
            <a:chOff x="213995" y="-59234"/>
            <a:chExt cx="3145852" cy="1580400"/>
          </a:xfrm>
        </p:grpSpPr>
        <p:pic>
          <p:nvPicPr>
            <p:cNvPr id="10" name="Picture 9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951" t="8841" r="30312" b="13250"/>
            <a:stretch/>
          </p:blipFill>
          <p:spPr>
            <a:xfrm>
              <a:off x="213995" y="260456"/>
              <a:ext cx="943200" cy="94320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8307" y="-59234"/>
              <a:ext cx="2011540" cy="1580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78694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rgbClr val="E300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 userDrawn="1"/>
        </p:nvSpPr>
        <p:spPr>
          <a:xfrm>
            <a:off x="7149944" y="6505599"/>
            <a:ext cx="188655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H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www.iasociety.org</a:t>
            </a:r>
            <a:endParaRPr lang="en-GB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07504" y="6505599"/>
            <a:ext cx="80663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43C2CE49-570C-4EA1-8A1F-78A2617808C3}" type="slidenum">
              <a:rPr lang="en-GB" sz="13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/>
          <p:cNvGrpSpPr>
            <a:grpSpLocks noChangeAspect="1"/>
          </p:cNvGrpSpPr>
          <p:nvPr userDrawn="1"/>
        </p:nvGrpSpPr>
        <p:grpSpPr>
          <a:xfrm>
            <a:off x="213995" y="-59233"/>
            <a:ext cx="2160000" cy="1085132"/>
            <a:chOff x="213995" y="-59234"/>
            <a:chExt cx="3145852" cy="1580400"/>
          </a:xfrm>
        </p:grpSpPr>
        <p:pic>
          <p:nvPicPr>
            <p:cNvPr id="10" name="Picture 9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951" t="8841" r="30312" b="13250"/>
            <a:stretch/>
          </p:blipFill>
          <p:spPr>
            <a:xfrm>
              <a:off x="213995" y="260456"/>
              <a:ext cx="943200" cy="94320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8307" y="-59234"/>
              <a:ext cx="2011540" cy="1580400"/>
            </a:xfrm>
            <a:prstGeom prst="rect">
              <a:avLst/>
            </a:prstGeom>
          </p:spPr>
        </p:pic>
      </p:grp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2505216" y="0"/>
            <a:ext cx="6638782" cy="864000"/>
          </a:xfrm>
        </p:spPr>
        <p:txBody>
          <a:bodyPr anchor="t">
            <a:normAutofit/>
          </a:bodyPr>
          <a:lstStyle>
            <a:lvl1pPr algn="l">
              <a:defRPr sz="2700" b="1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7" name="Content Placeholder 1"/>
          <p:cNvSpPr>
            <a:spLocks noGrp="1"/>
          </p:cNvSpPr>
          <p:nvPr>
            <p:ph idx="1" hasCustomPrompt="1"/>
          </p:nvPr>
        </p:nvSpPr>
        <p:spPr>
          <a:xfrm>
            <a:off x="0" y="1268761"/>
            <a:ext cx="9143998" cy="5112568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GB" dirty="0"/>
              <a:t>Content</a:t>
            </a:r>
          </a:p>
        </p:txBody>
      </p:sp>
    </p:spTree>
    <p:extLst>
      <p:ext uri="{BB962C8B-B14F-4D97-AF65-F5344CB8AC3E}">
        <p14:creationId xmlns:p14="http://schemas.microsoft.com/office/powerpoint/2010/main" val="3742383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5636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12382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495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1F140361-03E9-4146-AB2F-4F243BACD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020EA-EC63-49DF-89B3-2F3C999B6AF2}" type="datetimeFigureOut">
              <a:rPr lang="en-GB" smtClean="0"/>
              <a:t>21/07/2018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D468B310-DEAB-422A-A833-3C50457BF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C198B80-62BB-4BC7-B334-AEBC34DC6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EFC6F-AF63-4315-AE73-1F7A666149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0776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795592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9632" y="188640"/>
            <a:ext cx="742716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6768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.xml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9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8.emf"/><Relationship Id="rId4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icd.ac.za/index.php/publications/communicable-diseases-surveillance-bulletin/" TargetMode="Externa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icd.ac.za/index.php/publications/communicable-diseases-surveillance-bulletin/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icd.ac.za/index.php/publications/communicable-diseases-surveillance-bulletin/" TargetMode="Externa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637928" y="5661248"/>
            <a:ext cx="6262464" cy="648072"/>
          </a:xfrm>
        </p:spPr>
        <p:txBody>
          <a:bodyPr>
            <a:normAutofit fontScale="62500" lnSpcReduction="20000"/>
          </a:bodyPr>
          <a:lstStyle/>
          <a:p>
            <a:r>
              <a:rPr lang="en-GB" dirty="0"/>
              <a:t>21-22 July 2018 </a:t>
            </a:r>
          </a:p>
          <a:p>
            <a:r>
              <a:rPr lang="en-GB" dirty="0"/>
              <a:t>Hall 11B, RAI Amsterdam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690265"/>
            <a:ext cx="9144000" cy="3458815"/>
          </a:xfrm>
        </p:spPr>
        <p:txBody>
          <a:bodyPr>
            <a:normAutofit fontScale="90000"/>
          </a:bodyPr>
          <a:lstStyle/>
          <a:p>
            <a:r>
              <a:rPr lang="en-GB" dirty="0"/>
              <a:t>STI 2018</a:t>
            </a:r>
            <a:br>
              <a:rPr lang="en-GB" dirty="0"/>
            </a:br>
            <a:r>
              <a:rPr lang="en-GB" sz="3200" i="1" dirty="0"/>
              <a:t>Understanding and Addressing </a:t>
            </a:r>
            <a:br>
              <a:rPr lang="en-GB" sz="3200" i="1" dirty="0"/>
            </a:br>
            <a:r>
              <a:rPr lang="en-GB" sz="3200" i="1" dirty="0"/>
              <a:t>the HIV and STI </a:t>
            </a:r>
            <a:r>
              <a:rPr lang="en-GB" sz="3200" i="1" dirty="0" err="1"/>
              <a:t>Syndemics</a:t>
            </a:r>
            <a:r>
              <a:rPr lang="en-GB" sz="3200" i="1" dirty="0"/>
              <a:t/>
            </a:r>
            <a:br>
              <a:rPr lang="en-GB" sz="3200" i="1" dirty="0"/>
            </a:br>
            <a:r>
              <a:rPr lang="en-GB" sz="4000" i="1" dirty="0"/>
              <a:t/>
            </a:r>
            <a:br>
              <a:rPr lang="en-GB" sz="4000" i="1" dirty="0"/>
            </a:br>
            <a:r>
              <a:rPr lang="en-GB" sz="4000" i="1" dirty="0">
                <a:solidFill>
                  <a:srgbClr val="990000"/>
                </a:solidFill>
              </a:rPr>
              <a:t>Epidemiology of STIs in Low- and Middle-income countries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1A9FF5D6-EC39-4B7A-9020-2878B58969DC}"/>
              </a:ext>
            </a:extLst>
          </p:cNvPr>
          <p:cNvSpPr/>
          <p:nvPr/>
        </p:nvSpPr>
        <p:spPr>
          <a:xfrm>
            <a:off x="1637928" y="4077072"/>
            <a:ext cx="58143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ZW" sz="2400" b="1" dirty="0">
                <a:solidFill>
                  <a:srgbClr val="4472C4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Dr Francis J. Ndowa</a:t>
            </a:r>
            <a:endParaRPr lang="en-GB" sz="2400" b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en-ZW" sz="2400" b="1" dirty="0">
                <a:solidFill>
                  <a:srgbClr val="4472C4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Specialist </a:t>
            </a:r>
            <a:r>
              <a:rPr lang="en-ZW" sz="2400" b="1" dirty="0" err="1">
                <a:solidFill>
                  <a:srgbClr val="4472C4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Venereologist</a:t>
            </a:r>
            <a:r>
              <a:rPr lang="en-ZW" sz="2400" b="1" dirty="0">
                <a:solidFill>
                  <a:srgbClr val="4472C4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-Dermatologist</a:t>
            </a:r>
          </a:p>
          <a:p>
            <a:pPr algn="ctr">
              <a:spcAft>
                <a:spcPts val="0"/>
              </a:spcAft>
            </a:pPr>
            <a:r>
              <a:rPr lang="en-ZW" sz="2400" b="1" dirty="0">
                <a:solidFill>
                  <a:srgbClr val="4472C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Zimbabwe</a:t>
            </a:r>
            <a:endParaRPr lang="en-GB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64396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63AB6D2-960C-42C1-8D7D-BA7BA66FB61E}"/>
              </a:ext>
            </a:extLst>
          </p:cNvPr>
          <p:cNvSpPr txBox="1"/>
          <p:nvPr/>
        </p:nvSpPr>
        <p:spPr>
          <a:xfrm>
            <a:off x="487320" y="404664"/>
            <a:ext cx="7757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W" sz="2400" b="1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Laboratory-based, universal STI reporting, Thailand</a:t>
            </a:r>
            <a:endParaRPr lang="en-GB" sz="2400" b="1" dirty="0">
              <a:solidFill>
                <a:srgbClr val="99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E74D33B-4C60-4B7A-8B65-E3B889D6663D}"/>
              </a:ext>
            </a:extLst>
          </p:cNvPr>
          <p:cNvSpPr txBox="1"/>
          <p:nvPr/>
        </p:nvSpPr>
        <p:spPr>
          <a:xfrm>
            <a:off x="4067944" y="6309320"/>
            <a:ext cx="475252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W" sz="1350" dirty="0">
                <a:solidFill>
                  <a:srgbClr val="00B0F0"/>
                </a:solidFill>
              </a:rPr>
              <a:t>(Courtesy of Richard Steen &amp; </a:t>
            </a:r>
            <a:r>
              <a:rPr lang="en-ZW" sz="1350" dirty="0" err="1">
                <a:solidFill>
                  <a:srgbClr val="00B0F0"/>
                </a:solidFill>
              </a:rPr>
              <a:t>Iyanthi</a:t>
            </a:r>
            <a:r>
              <a:rPr lang="en-ZW" sz="1350" dirty="0">
                <a:solidFill>
                  <a:srgbClr val="00B0F0"/>
                </a:solidFill>
              </a:rPr>
              <a:t> </a:t>
            </a:r>
            <a:r>
              <a:rPr lang="en-ZW" sz="1350" dirty="0" err="1">
                <a:solidFill>
                  <a:srgbClr val="00B0F0"/>
                </a:solidFill>
              </a:rPr>
              <a:t>Abeyewickreme</a:t>
            </a:r>
            <a:r>
              <a:rPr lang="en-ZW" sz="1350" dirty="0">
                <a:solidFill>
                  <a:srgbClr val="00B0F0"/>
                </a:solidFill>
              </a:rPr>
              <a:t>)</a:t>
            </a:r>
            <a:endParaRPr lang="en-GB" sz="1350" dirty="0">
              <a:solidFill>
                <a:srgbClr val="00B0F0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8F5935A8-9140-408C-BFE3-2D95D3827061}"/>
              </a:ext>
            </a:extLst>
          </p:cNvPr>
          <p:cNvGrpSpPr/>
          <p:nvPr/>
        </p:nvGrpSpPr>
        <p:grpSpPr>
          <a:xfrm>
            <a:off x="158078" y="1574750"/>
            <a:ext cx="8878418" cy="4518546"/>
            <a:chOff x="179512" y="1628800"/>
            <a:chExt cx="8878418" cy="4518546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xmlns="" id="{CFF16B19-6BD4-404B-BDF8-902516614B9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9512" y="1628800"/>
              <a:ext cx="8878418" cy="4518546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077D2E81-2DD2-458F-B49F-A6F53A6F1553}"/>
                </a:ext>
              </a:extLst>
            </p:cNvPr>
            <p:cNvSpPr txBox="1"/>
            <p:nvPr/>
          </p:nvSpPr>
          <p:spPr>
            <a:xfrm rot="16200000">
              <a:off x="-926130" y="3341284"/>
              <a:ext cx="3012665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1400" dirty="0"/>
                <a:t>Cases per 100,000 population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800295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DF1324E5-E9AB-4826-AA36-B151D1ACFA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58" y="1192925"/>
            <a:ext cx="7329950" cy="454033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368E311-DB15-45BD-BB7C-275E52E11FA1}"/>
              </a:ext>
            </a:extLst>
          </p:cNvPr>
          <p:cNvSpPr txBox="1"/>
          <p:nvPr/>
        </p:nvSpPr>
        <p:spPr>
          <a:xfrm>
            <a:off x="1475656" y="260648"/>
            <a:ext cx="63503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W" sz="2400" dirty="0">
                <a:solidFill>
                  <a:srgbClr val="990000"/>
                </a:solidFill>
                <a:latin typeface="Arial Black" panose="020B0A04020102020204" pitchFamily="34" charset="0"/>
              </a:rPr>
              <a:t>STI Syndromic reports in Malawi</a:t>
            </a:r>
            <a:endParaRPr lang="en-GB" sz="2400" dirty="0">
              <a:solidFill>
                <a:srgbClr val="99000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BEFAE8C-9000-4A73-A1A8-336322CAE12D}"/>
              </a:ext>
            </a:extLst>
          </p:cNvPr>
          <p:cNvSpPr txBox="1"/>
          <p:nvPr/>
        </p:nvSpPr>
        <p:spPr>
          <a:xfrm>
            <a:off x="5364480" y="6369278"/>
            <a:ext cx="217551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W" sz="1350" dirty="0">
                <a:solidFill>
                  <a:srgbClr val="00B0F0"/>
                </a:solidFill>
              </a:rPr>
              <a:t>(Courtesy of Richard Steen) </a:t>
            </a:r>
            <a:endParaRPr lang="en-GB" sz="135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8510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2"/>
          <p:cNvGrpSpPr>
            <a:grpSpLocks/>
          </p:cNvGrpSpPr>
          <p:nvPr/>
        </p:nvGrpSpPr>
        <p:grpSpPr bwMode="auto">
          <a:xfrm>
            <a:off x="685800" y="2192191"/>
            <a:ext cx="7850188" cy="3914775"/>
            <a:chOff x="432" y="1200"/>
            <a:chExt cx="4945" cy="2466"/>
          </a:xfrm>
        </p:grpSpPr>
        <p:sp>
          <p:nvSpPr>
            <p:cNvPr id="9220" name="Rectangle 3"/>
            <p:cNvSpPr>
              <a:spLocks noChangeArrowheads="1"/>
            </p:cNvSpPr>
            <p:nvPr/>
          </p:nvSpPr>
          <p:spPr bwMode="auto">
            <a:xfrm>
              <a:off x="867" y="1289"/>
              <a:ext cx="3334" cy="2048"/>
            </a:xfrm>
            <a:prstGeom prst="rect">
              <a:avLst/>
            </a:prstGeom>
            <a:solidFill>
              <a:srgbClr val="CC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9221" name="Line 4"/>
            <p:cNvSpPr>
              <a:spLocks noChangeShapeType="1"/>
            </p:cNvSpPr>
            <p:nvPr/>
          </p:nvSpPr>
          <p:spPr bwMode="auto">
            <a:xfrm>
              <a:off x="867" y="3132"/>
              <a:ext cx="333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222" name="Line 5"/>
            <p:cNvSpPr>
              <a:spLocks noChangeShapeType="1"/>
            </p:cNvSpPr>
            <p:nvPr/>
          </p:nvSpPr>
          <p:spPr bwMode="auto">
            <a:xfrm>
              <a:off x="867" y="2927"/>
              <a:ext cx="333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223" name="Line 6"/>
            <p:cNvSpPr>
              <a:spLocks noChangeShapeType="1"/>
            </p:cNvSpPr>
            <p:nvPr/>
          </p:nvSpPr>
          <p:spPr bwMode="auto">
            <a:xfrm>
              <a:off x="867" y="2723"/>
              <a:ext cx="333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224" name="Line 7"/>
            <p:cNvSpPr>
              <a:spLocks noChangeShapeType="1"/>
            </p:cNvSpPr>
            <p:nvPr/>
          </p:nvSpPr>
          <p:spPr bwMode="auto">
            <a:xfrm>
              <a:off x="867" y="2518"/>
              <a:ext cx="333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225" name="Line 8"/>
            <p:cNvSpPr>
              <a:spLocks noChangeShapeType="1"/>
            </p:cNvSpPr>
            <p:nvPr/>
          </p:nvSpPr>
          <p:spPr bwMode="auto">
            <a:xfrm>
              <a:off x="867" y="2313"/>
              <a:ext cx="333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226" name="Line 9"/>
            <p:cNvSpPr>
              <a:spLocks noChangeShapeType="1"/>
            </p:cNvSpPr>
            <p:nvPr/>
          </p:nvSpPr>
          <p:spPr bwMode="auto">
            <a:xfrm>
              <a:off x="867" y="2108"/>
              <a:ext cx="333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227" name="Line 10"/>
            <p:cNvSpPr>
              <a:spLocks noChangeShapeType="1"/>
            </p:cNvSpPr>
            <p:nvPr/>
          </p:nvSpPr>
          <p:spPr bwMode="auto">
            <a:xfrm>
              <a:off x="867" y="1904"/>
              <a:ext cx="333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228" name="Line 11"/>
            <p:cNvSpPr>
              <a:spLocks noChangeShapeType="1"/>
            </p:cNvSpPr>
            <p:nvPr/>
          </p:nvSpPr>
          <p:spPr bwMode="auto">
            <a:xfrm>
              <a:off x="867" y="1699"/>
              <a:ext cx="333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229" name="Line 12"/>
            <p:cNvSpPr>
              <a:spLocks noChangeShapeType="1"/>
            </p:cNvSpPr>
            <p:nvPr/>
          </p:nvSpPr>
          <p:spPr bwMode="auto">
            <a:xfrm>
              <a:off x="867" y="1494"/>
              <a:ext cx="333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230" name="Line 13"/>
            <p:cNvSpPr>
              <a:spLocks noChangeShapeType="1"/>
            </p:cNvSpPr>
            <p:nvPr/>
          </p:nvSpPr>
          <p:spPr bwMode="auto">
            <a:xfrm>
              <a:off x="867" y="1289"/>
              <a:ext cx="333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231" name="Rectangle 14"/>
            <p:cNvSpPr>
              <a:spLocks noChangeArrowheads="1"/>
            </p:cNvSpPr>
            <p:nvPr/>
          </p:nvSpPr>
          <p:spPr bwMode="auto">
            <a:xfrm>
              <a:off x="1364" y="3170"/>
              <a:ext cx="667" cy="167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GB" altLang="en-US" dirty="0"/>
            </a:p>
          </p:txBody>
        </p:sp>
        <p:sp>
          <p:nvSpPr>
            <p:cNvPr id="9232" name="Rectangle 15"/>
            <p:cNvSpPr>
              <a:spLocks noChangeArrowheads="1"/>
            </p:cNvSpPr>
            <p:nvPr/>
          </p:nvSpPr>
          <p:spPr bwMode="auto">
            <a:xfrm>
              <a:off x="3031" y="2415"/>
              <a:ext cx="667" cy="922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GB" altLang="en-US" dirty="0"/>
            </a:p>
          </p:txBody>
        </p:sp>
        <p:sp>
          <p:nvSpPr>
            <p:cNvPr id="9233" name="Rectangle 16"/>
            <p:cNvSpPr>
              <a:spLocks noChangeArrowheads="1"/>
            </p:cNvSpPr>
            <p:nvPr/>
          </p:nvSpPr>
          <p:spPr bwMode="auto">
            <a:xfrm>
              <a:off x="1364" y="2863"/>
              <a:ext cx="667" cy="307"/>
            </a:xfrm>
            <a:prstGeom prst="rect">
              <a:avLst/>
            </a:prstGeom>
            <a:solidFill>
              <a:srgbClr val="FFFF00"/>
            </a:solidFill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9234" name="Rectangle 17"/>
            <p:cNvSpPr>
              <a:spLocks noChangeArrowheads="1"/>
            </p:cNvSpPr>
            <p:nvPr/>
          </p:nvSpPr>
          <p:spPr bwMode="auto">
            <a:xfrm>
              <a:off x="3031" y="2211"/>
              <a:ext cx="667" cy="204"/>
            </a:xfrm>
            <a:prstGeom prst="rect">
              <a:avLst/>
            </a:prstGeom>
            <a:solidFill>
              <a:srgbClr val="FFFF00"/>
            </a:solidFill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9235" name="Rectangle 18"/>
            <p:cNvSpPr>
              <a:spLocks noChangeArrowheads="1"/>
            </p:cNvSpPr>
            <p:nvPr/>
          </p:nvSpPr>
          <p:spPr bwMode="auto">
            <a:xfrm>
              <a:off x="1364" y="2147"/>
              <a:ext cx="667" cy="716"/>
            </a:xfrm>
            <a:prstGeom prst="rect">
              <a:avLst/>
            </a:prstGeom>
            <a:solidFill>
              <a:srgbClr val="339966"/>
            </a:solidFill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9236" name="Rectangle 19"/>
            <p:cNvSpPr>
              <a:spLocks noChangeArrowheads="1"/>
            </p:cNvSpPr>
            <p:nvPr/>
          </p:nvSpPr>
          <p:spPr bwMode="auto">
            <a:xfrm>
              <a:off x="3031" y="2044"/>
              <a:ext cx="667" cy="167"/>
            </a:xfrm>
            <a:prstGeom prst="rect">
              <a:avLst/>
            </a:prstGeom>
            <a:solidFill>
              <a:srgbClr val="339966"/>
            </a:solidFill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9237" name="Rectangle 20"/>
            <p:cNvSpPr>
              <a:spLocks noChangeArrowheads="1"/>
            </p:cNvSpPr>
            <p:nvPr/>
          </p:nvSpPr>
          <p:spPr bwMode="auto">
            <a:xfrm>
              <a:off x="1364" y="2044"/>
              <a:ext cx="667" cy="103"/>
            </a:xfrm>
            <a:prstGeom prst="rect">
              <a:avLst/>
            </a:prstGeom>
            <a:solidFill>
              <a:srgbClr val="FF6600"/>
            </a:solidFill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9238" name="Rectangle 21"/>
            <p:cNvSpPr>
              <a:spLocks noChangeArrowheads="1"/>
            </p:cNvSpPr>
            <p:nvPr/>
          </p:nvSpPr>
          <p:spPr bwMode="auto">
            <a:xfrm>
              <a:off x="3031" y="1942"/>
              <a:ext cx="667" cy="102"/>
            </a:xfrm>
            <a:prstGeom prst="rect">
              <a:avLst/>
            </a:prstGeom>
            <a:solidFill>
              <a:srgbClr val="FF6600"/>
            </a:solidFill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9239" name="Rectangle 22"/>
            <p:cNvSpPr>
              <a:spLocks noChangeArrowheads="1"/>
            </p:cNvSpPr>
            <p:nvPr/>
          </p:nvSpPr>
          <p:spPr bwMode="auto">
            <a:xfrm>
              <a:off x="1364" y="2006"/>
              <a:ext cx="667" cy="38"/>
            </a:xfrm>
            <a:prstGeom prst="rect">
              <a:avLst/>
            </a:prstGeom>
            <a:solidFill>
              <a:srgbClr val="00CCFF"/>
            </a:solidFill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9240" name="Rectangle 23"/>
            <p:cNvSpPr>
              <a:spLocks noChangeArrowheads="1"/>
            </p:cNvSpPr>
            <p:nvPr/>
          </p:nvSpPr>
          <p:spPr bwMode="auto">
            <a:xfrm>
              <a:off x="3031" y="1904"/>
              <a:ext cx="667" cy="38"/>
            </a:xfrm>
            <a:prstGeom prst="rect">
              <a:avLst/>
            </a:prstGeom>
            <a:solidFill>
              <a:srgbClr val="00CCFF"/>
            </a:solidFill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9241" name="Rectangle 24"/>
            <p:cNvSpPr>
              <a:spLocks noChangeArrowheads="1"/>
            </p:cNvSpPr>
            <p:nvPr/>
          </p:nvSpPr>
          <p:spPr bwMode="auto">
            <a:xfrm>
              <a:off x="1364" y="1289"/>
              <a:ext cx="667" cy="717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9242" name="Rectangle 25"/>
            <p:cNvSpPr>
              <a:spLocks noChangeArrowheads="1"/>
            </p:cNvSpPr>
            <p:nvPr/>
          </p:nvSpPr>
          <p:spPr bwMode="auto">
            <a:xfrm>
              <a:off x="3031" y="1289"/>
              <a:ext cx="667" cy="615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9243" name="Line 26"/>
            <p:cNvSpPr>
              <a:spLocks noChangeShapeType="1"/>
            </p:cNvSpPr>
            <p:nvPr/>
          </p:nvSpPr>
          <p:spPr bwMode="auto">
            <a:xfrm>
              <a:off x="867" y="1289"/>
              <a:ext cx="1" cy="2048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244" name="Line 27"/>
            <p:cNvSpPr>
              <a:spLocks noChangeShapeType="1"/>
            </p:cNvSpPr>
            <p:nvPr/>
          </p:nvSpPr>
          <p:spPr bwMode="auto">
            <a:xfrm>
              <a:off x="822" y="3337"/>
              <a:ext cx="45" cy="1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245" name="Line 28"/>
            <p:cNvSpPr>
              <a:spLocks noChangeShapeType="1"/>
            </p:cNvSpPr>
            <p:nvPr/>
          </p:nvSpPr>
          <p:spPr bwMode="auto">
            <a:xfrm>
              <a:off x="822" y="3132"/>
              <a:ext cx="45" cy="1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246" name="Line 29"/>
            <p:cNvSpPr>
              <a:spLocks noChangeShapeType="1"/>
            </p:cNvSpPr>
            <p:nvPr/>
          </p:nvSpPr>
          <p:spPr bwMode="auto">
            <a:xfrm>
              <a:off x="822" y="2927"/>
              <a:ext cx="45" cy="1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247" name="Line 30"/>
            <p:cNvSpPr>
              <a:spLocks noChangeShapeType="1"/>
            </p:cNvSpPr>
            <p:nvPr/>
          </p:nvSpPr>
          <p:spPr bwMode="auto">
            <a:xfrm>
              <a:off x="822" y="2723"/>
              <a:ext cx="45" cy="1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248" name="Line 31"/>
            <p:cNvSpPr>
              <a:spLocks noChangeShapeType="1"/>
            </p:cNvSpPr>
            <p:nvPr/>
          </p:nvSpPr>
          <p:spPr bwMode="auto">
            <a:xfrm>
              <a:off x="822" y="2518"/>
              <a:ext cx="45" cy="1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249" name="Line 32"/>
            <p:cNvSpPr>
              <a:spLocks noChangeShapeType="1"/>
            </p:cNvSpPr>
            <p:nvPr/>
          </p:nvSpPr>
          <p:spPr bwMode="auto">
            <a:xfrm>
              <a:off x="822" y="2313"/>
              <a:ext cx="45" cy="1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250" name="Line 33"/>
            <p:cNvSpPr>
              <a:spLocks noChangeShapeType="1"/>
            </p:cNvSpPr>
            <p:nvPr/>
          </p:nvSpPr>
          <p:spPr bwMode="auto">
            <a:xfrm>
              <a:off x="822" y="2108"/>
              <a:ext cx="45" cy="1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251" name="Line 34"/>
            <p:cNvSpPr>
              <a:spLocks noChangeShapeType="1"/>
            </p:cNvSpPr>
            <p:nvPr/>
          </p:nvSpPr>
          <p:spPr bwMode="auto">
            <a:xfrm>
              <a:off x="822" y="1904"/>
              <a:ext cx="45" cy="1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252" name="Line 35"/>
            <p:cNvSpPr>
              <a:spLocks noChangeShapeType="1"/>
            </p:cNvSpPr>
            <p:nvPr/>
          </p:nvSpPr>
          <p:spPr bwMode="auto">
            <a:xfrm>
              <a:off x="822" y="1699"/>
              <a:ext cx="45" cy="1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253" name="Line 36"/>
            <p:cNvSpPr>
              <a:spLocks noChangeShapeType="1"/>
            </p:cNvSpPr>
            <p:nvPr/>
          </p:nvSpPr>
          <p:spPr bwMode="auto">
            <a:xfrm>
              <a:off x="822" y="1494"/>
              <a:ext cx="45" cy="1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254" name="Line 37"/>
            <p:cNvSpPr>
              <a:spLocks noChangeShapeType="1"/>
            </p:cNvSpPr>
            <p:nvPr/>
          </p:nvSpPr>
          <p:spPr bwMode="auto">
            <a:xfrm>
              <a:off x="822" y="1289"/>
              <a:ext cx="45" cy="1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255" name="Line 38"/>
            <p:cNvSpPr>
              <a:spLocks noChangeShapeType="1"/>
            </p:cNvSpPr>
            <p:nvPr/>
          </p:nvSpPr>
          <p:spPr bwMode="auto">
            <a:xfrm>
              <a:off x="867" y="3337"/>
              <a:ext cx="3334" cy="1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256" name="Line 39"/>
            <p:cNvSpPr>
              <a:spLocks noChangeShapeType="1"/>
            </p:cNvSpPr>
            <p:nvPr/>
          </p:nvSpPr>
          <p:spPr bwMode="auto">
            <a:xfrm flipV="1">
              <a:off x="867" y="3337"/>
              <a:ext cx="1" cy="51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257" name="Line 40"/>
            <p:cNvSpPr>
              <a:spLocks noChangeShapeType="1"/>
            </p:cNvSpPr>
            <p:nvPr/>
          </p:nvSpPr>
          <p:spPr bwMode="auto">
            <a:xfrm flipV="1">
              <a:off x="2534" y="3337"/>
              <a:ext cx="1" cy="51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258" name="Line 41"/>
            <p:cNvSpPr>
              <a:spLocks noChangeShapeType="1"/>
            </p:cNvSpPr>
            <p:nvPr/>
          </p:nvSpPr>
          <p:spPr bwMode="auto">
            <a:xfrm flipV="1">
              <a:off x="4201" y="3337"/>
              <a:ext cx="1" cy="51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259" name="Rectangle 42"/>
            <p:cNvSpPr>
              <a:spLocks noChangeArrowheads="1"/>
            </p:cNvSpPr>
            <p:nvPr/>
          </p:nvSpPr>
          <p:spPr bwMode="auto">
            <a:xfrm>
              <a:off x="3291" y="2793"/>
              <a:ext cx="152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GB" altLang="en-US" sz="1900" b="1">
                  <a:solidFill>
                    <a:srgbClr val="FFFFFF"/>
                  </a:solidFill>
                  <a:latin typeface="Times New Roman" pitchFamily="18" charset="0"/>
                </a:rPr>
                <a:t>45</a:t>
              </a:r>
              <a:endParaRPr lang="en-GB" altLang="en-US">
                <a:latin typeface="Times New Roman" pitchFamily="18" charset="0"/>
              </a:endParaRPr>
            </a:p>
          </p:txBody>
        </p:sp>
        <p:sp>
          <p:nvSpPr>
            <p:cNvPr id="9260" name="Rectangle 43"/>
            <p:cNvSpPr>
              <a:spLocks noChangeArrowheads="1"/>
            </p:cNvSpPr>
            <p:nvPr/>
          </p:nvSpPr>
          <p:spPr bwMode="auto">
            <a:xfrm>
              <a:off x="1624" y="2921"/>
              <a:ext cx="152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GB" altLang="en-US" sz="1900" b="1">
                  <a:solidFill>
                    <a:srgbClr val="000000"/>
                  </a:solidFill>
                  <a:latin typeface="Times New Roman" pitchFamily="18" charset="0"/>
                </a:rPr>
                <a:t>15</a:t>
              </a:r>
              <a:endParaRPr lang="en-GB" altLang="en-US">
                <a:latin typeface="Times New Roman" pitchFamily="18" charset="0"/>
              </a:endParaRPr>
            </a:p>
          </p:txBody>
        </p:sp>
        <p:sp>
          <p:nvSpPr>
            <p:cNvPr id="9261" name="Rectangle 44"/>
            <p:cNvSpPr>
              <a:spLocks noChangeArrowheads="1"/>
            </p:cNvSpPr>
            <p:nvPr/>
          </p:nvSpPr>
          <p:spPr bwMode="auto">
            <a:xfrm>
              <a:off x="1624" y="2409"/>
              <a:ext cx="152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GB" altLang="en-US" sz="1900" b="1">
                  <a:solidFill>
                    <a:srgbClr val="000000"/>
                  </a:solidFill>
                  <a:latin typeface="Times New Roman" pitchFamily="18" charset="0"/>
                </a:rPr>
                <a:t>35</a:t>
              </a:r>
              <a:endParaRPr lang="en-GB" altLang="en-US">
                <a:latin typeface="Times New Roman" pitchFamily="18" charset="0"/>
              </a:endParaRPr>
            </a:p>
          </p:txBody>
        </p:sp>
        <p:sp>
          <p:nvSpPr>
            <p:cNvPr id="9262" name="Rectangle 45"/>
            <p:cNvSpPr>
              <a:spLocks noChangeArrowheads="1"/>
            </p:cNvSpPr>
            <p:nvPr/>
          </p:nvSpPr>
          <p:spPr bwMode="auto">
            <a:xfrm>
              <a:off x="1630" y="1565"/>
              <a:ext cx="152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GB" altLang="en-US" sz="1900" b="1">
                  <a:solidFill>
                    <a:srgbClr val="FFFFFF"/>
                  </a:solidFill>
                  <a:latin typeface="Times New Roman" pitchFamily="18" charset="0"/>
                </a:rPr>
                <a:t>35</a:t>
              </a:r>
              <a:endParaRPr lang="en-GB" altLang="en-US">
                <a:latin typeface="Times New Roman" pitchFamily="18" charset="0"/>
              </a:endParaRPr>
            </a:p>
          </p:txBody>
        </p:sp>
        <p:sp>
          <p:nvSpPr>
            <p:cNvPr id="9263" name="Rectangle 46"/>
            <p:cNvSpPr>
              <a:spLocks noChangeArrowheads="1"/>
            </p:cNvSpPr>
            <p:nvPr/>
          </p:nvSpPr>
          <p:spPr bwMode="auto">
            <a:xfrm>
              <a:off x="3291" y="1513"/>
              <a:ext cx="152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GB" altLang="en-US" sz="1900" b="1">
                  <a:solidFill>
                    <a:srgbClr val="FFFFFF"/>
                  </a:solidFill>
                  <a:latin typeface="Times New Roman" pitchFamily="18" charset="0"/>
                </a:rPr>
                <a:t>30</a:t>
              </a:r>
              <a:endParaRPr lang="en-GB" altLang="en-US">
                <a:latin typeface="Times New Roman" pitchFamily="18" charset="0"/>
              </a:endParaRPr>
            </a:p>
          </p:txBody>
        </p:sp>
        <p:sp>
          <p:nvSpPr>
            <p:cNvPr id="9264" name="Rectangle 47"/>
            <p:cNvSpPr>
              <a:spLocks noChangeArrowheads="1"/>
            </p:cNvSpPr>
            <p:nvPr/>
          </p:nvSpPr>
          <p:spPr bwMode="auto">
            <a:xfrm>
              <a:off x="1664" y="3170"/>
              <a:ext cx="76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GB" altLang="en-US" sz="1900" b="1">
                  <a:solidFill>
                    <a:srgbClr val="FFFFFF"/>
                  </a:solidFill>
                  <a:latin typeface="Times New Roman" pitchFamily="18" charset="0"/>
                </a:rPr>
                <a:t>8</a:t>
              </a:r>
              <a:endParaRPr lang="en-GB" altLang="en-US">
                <a:latin typeface="Times New Roman" pitchFamily="18" charset="0"/>
              </a:endParaRPr>
            </a:p>
          </p:txBody>
        </p:sp>
        <p:sp>
          <p:nvSpPr>
            <p:cNvPr id="9265" name="Rectangle 48"/>
            <p:cNvSpPr>
              <a:spLocks noChangeArrowheads="1"/>
            </p:cNvSpPr>
            <p:nvPr/>
          </p:nvSpPr>
          <p:spPr bwMode="auto">
            <a:xfrm>
              <a:off x="3286" y="2230"/>
              <a:ext cx="152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GB" altLang="en-US" sz="1900" b="1">
                  <a:solidFill>
                    <a:srgbClr val="000000"/>
                  </a:solidFill>
                  <a:latin typeface="Times New Roman" pitchFamily="18" charset="0"/>
                </a:rPr>
                <a:t>10</a:t>
              </a:r>
              <a:endParaRPr lang="en-GB" altLang="en-US">
                <a:latin typeface="Times New Roman" pitchFamily="18" charset="0"/>
              </a:endParaRPr>
            </a:p>
          </p:txBody>
        </p:sp>
        <p:sp>
          <p:nvSpPr>
            <p:cNvPr id="9266" name="Rectangle 49"/>
            <p:cNvSpPr>
              <a:spLocks noChangeArrowheads="1"/>
            </p:cNvSpPr>
            <p:nvPr/>
          </p:nvSpPr>
          <p:spPr bwMode="auto">
            <a:xfrm>
              <a:off x="3312" y="2016"/>
              <a:ext cx="76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GB" altLang="en-US" sz="1900" b="1">
                  <a:solidFill>
                    <a:srgbClr val="000000"/>
                  </a:solidFill>
                  <a:latin typeface="Times New Roman" pitchFamily="18" charset="0"/>
                </a:rPr>
                <a:t>8</a:t>
              </a:r>
              <a:endParaRPr lang="en-GB" altLang="en-US">
                <a:latin typeface="Times New Roman" pitchFamily="18" charset="0"/>
              </a:endParaRPr>
            </a:p>
          </p:txBody>
        </p:sp>
        <p:sp>
          <p:nvSpPr>
            <p:cNvPr id="9267" name="Rectangle 50"/>
            <p:cNvSpPr>
              <a:spLocks noChangeArrowheads="1"/>
            </p:cNvSpPr>
            <p:nvPr/>
          </p:nvSpPr>
          <p:spPr bwMode="auto">
            <a:xfrm>
              <a:off x="579" y="3247"/>
              <a:ext cx="220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GB" altLang="en-US" sz="1900" b="1"/>
                <a:t>0%</a:t>
              </a:r>
              <a:endParaRPr lang="en-GB" altLang="en-US" b="1">
                <a:latin typeface="Times New Roman" pitchFamily="18" charset="0"/>
              </a:endParaRPr>
            </a:p>
          </p:txBody>
        </p:sp>
        <p:sp>
          <p:nvSpPr>
            <p:cNvPr id="9268" name="Rectangle 51"/>
            <p:cNvSpPr>
              <a:spLocks noChangeArrowheads="1"/>
            </p:cNvSpPr>
            <p:nvPr/>
          </p:nvSpPr>
          <p:spPr bwMode="auto">
            <a:xfrm>
              <a:off x="505" y="3042"/>
              <a:ext cx="304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GB" altLang="en-US" sz="1900" b="1">
                  <a:latin typeface="Times New Roman" pitchFamily="18" charset="0"/>
                </a:rPr>
                <a:t>10%</a:t>
              </a:r>
              <a:endParaRPr lang="en-GB" altLang="en-US" b="1">
                <a:latin typeface="Times New Roman" pitchFamily="18" charset="0"/>
              </a:endParaRPr>
            </a:p>
          </p:txBody>
        </p:sp>
        <p:sp>
          <p:nvSpPr>
            <p:cNvPr id="9269" name="Rectangle 52"/>
            <p:cNvSpPr>
              <a:spLocks noChangeArrowheads="1"/>
            </p:cNvSpPr>
            <p:nvPr/>
          </p:nvSpPr>
          <p:spPr bwMode="auto">
            <a:xfrm>
              <a:off x="505" y="2838"/>
              <a:ext cx="304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GB" altLang="en-US" sz="1900" b="1">
                  <a:latin typeface="Times New Roman" pitchFamily="18" charset="0"/>
                </a:rPr>
                <a:t>20%</a:t>
              </a:r>
              <a:endParaRPr lang="en-GB" altLang="en-US" b="1">
                <a:latin typeface="Times New Roman" pitchFamily="18" charset="0"/>
              </a:endParaRPr>
            </a:p>
          </p:txBody>
        </p:sp>
        <p:sp>
          <p:nvSpPr>
            <p:cNvPr id="9270" name="Rectangle 53"/>
            <p:cNvSpPr>
              <a:spLocks noChangeArrowheads="1"/>
            </p:cNvSpPr>
            <p:nvPr/>
          </p:nvSpPr>
          <p:spPr bwMode="auto">
            <a:xfrm>
              <a:off x="505" y="2633"/>
              <a:ext cx="304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GB" altLang="en-US" sz="1900" b="1">
                  <a:latin typeface="Times New Roman" pitchFamily="18" charset="0"/>
                </a:rPr>
                <a:t>30%</a:t>
              </a:r>
              <a:endParaRPr lang="en-GB" altLang="en-US" b="1">
                <a:latin typeface="Times New Roman" pitchFamily="18" charset="0"/>
              </a:endParaRPr>
            </a:p>
          </p:txBody>
        </p:sp>
        <p:sp>
          <p:nvSpPr>
            <p:cNvPr id="9271" name="Rectangle 54"/>
            <p:cNvSpPr>
              <a:spLocks noChangeArrowheads="1"/>
            </p:cNvSpPr>
            <p:nvPr/>
          </p:nvSpPr>
          <p:spPr bwMode="auto">
            <a:xfrm>
              <a:off x="505" y="2428"/>
              <a:ext cx="304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GB" altLang="en-US" sz="1900" b="1">
                  <a:latin typeface="Times New Roman" pitchFamily="18" charset="0"/>
                </a:rPr>
                <a:t>40%</a:t>
              </a:r>
              <a:endParaRPr lang="en-GB" altLang="en-US" b="1">
                <a:latin typeface="Times New Roman" pitchFamily="18" charset="0"/>
              </a:endParaRPr>
            </a:p>
          </p:txBody>
        </p:sp>
        <p:sp>
          <p:nvSpPr>
            <p:cNvPr id="9272" name="Rectangle 55"/>
            <p:cNvSpPr>
              <a:spLocks noChangeArrowheads="1"/>
            </p:cNvSpPr>
            <p:nvPr/>
          </p:nvSpPr>
          <p:spPr bwMode="auto">
            <a:xfrm>
              <a:off x="505" y="2224"/>
              <a:ext cx="304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GB" altLang="en-US" sz="1900" b="1">
                  <a:latin typeface="Times New Roman" pitchFamily="18" charset="0"/>
                </a:rPr>
                <a:t>50%</a:t>
              </a:r>
              <a:endParaRPr lang="en-GB" altLang="en-US" b="1">
                <a:latin typeface="Times New Roman" pitchFamily="18" charset="0"/>
              </a:endParaRPr>
            </a:p>
          </p:txBody>
        </p:sp>
        <p:sp>
          <p:nvSpPr>
            <p:cNvPr id="9273" name="Rectangle 56"/>
            <p:cNvSpPr>
              <a:spLocks noChangeArrowheads="1"/>
            </p:cNvSpPr>
            <p:nvPr/>
          </p:nvSpPr>
          <p:spPr bwMode="auto">
            <a:xfrm>
              <a:off x="505" y="2019"/>
              <a:ext cx="304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GB" altLang="en-US" sz="1900" b="1">
                  <a:latin typeface="Times New Roman" pitchFamily="18" charset="0"/>
                </a:rPr>
                <a:t>60%</a:t>
              </a:r>
              <a:endParaRPr lang="en-GB" altLang="en-US" b="1">
                <a:latin typeface="Times New Roman" pitchFamily="18" charset="0"/>
              </a:endParaRPr>
            </a:p>
          </p:txBody>
        </p:sp>
        <p:sp>
          <p:nvSpPr>
            <p:cNvPr id="9274" name="Rectangle 57"/>
            <p:cNvSpPr>
              <a:spLocks noChangeArrowheads="1"/>
            </p:cNvSpPr>
            <p:nvPr/>
          </p:nvSpPr>
          <p:spPr bwMode="auto">
            <a:xfrm>
              <a:off x="505" y="1814"/>
              <a:ext cx="304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GB" altLang="en-US" sz="1900" b="1">
                  <a:latin typeface="Times New Roman" pitchFamily="18" charset="0"/>
                </a:rPr>
                <a:t>70%</a:t>
              </a:r>
              <a:endParaRPr lang="en-GB" altLang="en-US" b="1">
                <a:latin typeface="Times New Roman" pitchFamily="18" charset="0"/>
              </a:endParaRPr>
            </a:p>
          </p:txBody>
        </p:sp>
        <p:sp>
          <p:nvSpPr>
            <p:cNvPr id="9275" name="Rectangle 58"/>
            <p:cNvSpPr>
              <a:spLocks noChangeArrowheads="1"/>
            </p:cNvSpPr>
            <p:nvPr/>
          </p:nvSpPr>
          <p:spPr bwMode="auto">
            <a:xfrm>
              <a:off x="505" y="1609"/>
              <a:ext cx="304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GB" altLang="en-US" sz="1900" b="1">
                  <a:latin typeface="Times New Roman" pitchFamily="18" charset="0"/>
                </a:rPr>
                <a:t>80%</a:t>
              </a:r>
              <a:endParaRPr lang="en-GB" altLang="en-US" b="1">
                <a:latin typeface="Times New Roman" pitchFamily="18" charset="0"/>
              </a:endParaRPr>
            </a:p>
          </p:txBody>
        </p:sp>
        <p:sp>
          <p:nvSpPr>
            <p:cNvPr id="9276" name="Rectangle 59"/>
            <p:cNvSpPr>
              <a:spLocks noChangeArrowheads="1"/>
            </p:cNvSpPr>
            <p:nvPr/>
          </p:nvSpPr>
          <p:spPr bwMode="auto">
            <a:xfrm>
              <a:off x="505" y="1405"/>
              <a:ext cx="304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GB" altLang="en-US" sz="1900" b="1">
                  <a:latin typeface="Times New Roman" pitchFamily="18" charset="0"/>
                </a:rPr>
                <a:t>90%</a:t>
              </a:r>
              <a:endParaRPr lang="en-GB" altLang="en-US" b="1">
                <a:latin typeface="Times New Roman" pitchFamily="18" charset="0"/>
              </a:endParaRPr>
            </a:p>
          </p:txBody>
        </p:sp>
        <p:sp>
          <p:nvSpPr>
            <p:cNvPr id="9277" name="Rectangle 60"/>
            <p:cNvSpPr>
              <a:spLocks noChangeArrowheads="1"/>
            </p:cNvSpPr>
            <p:nvPr/>
          </p:nvSpPr>
          <p:spPr bwMode="auto">
            <a:xfrm>
              <a:off x="432" y="1200"/>
              <a:ext cx="380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GB" altLang="en-US" sz="1900" b="1">
                  <a:latin typeface="Times New Roman" pitchFamily="18" charset="0"/>
                </a:rPr>
                <a:t>100%</a:t>
              </a:r>
              <a:endParaRPr lang="en-GB" altLang="en-US" b="1">
                <a:latin typeface="Times New Roman" pitchFamily="18" charset="0"/>
              </a:endParaRPr>
            </a:p>
          </p:txBody>
        </p:sp>
        <p:sp>
          <p:nvSpPr>
            <p:cNvPr id="9278" name="Rectangle 61"/>
            <p:cNvSpPr>
              <a:spLocks noChangeArrowheads="1"/>
            </p:cNvSpPr>
            <p:nvPr/>
          </p:nvSpPr>
          <p:spPr bwMode="auto">
            <a:xfrm>
              <a:off x="1274" y="3484"/>
              <a:ext cx="872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GB" altLang="en-US" sz="1900" b="1">
                  <a:latin typeface="Times New Roman" pitchFamily="18" charset="0"/>
                </a:rPr>
                <a:t>Before 1990's</a:t>
              </a:r>
              <a:endParaRPr lang="en-GB" altLang="en-US" b="1">
                <a:latin typeface="Times New Roman" pitchFamily="18" charset="0"/>
              </a:endParaRPr>
            </a:p>
          </p:txBody>
        </p:sp>
        <p:sp>
          <p:nvSpPr>
            <p:cNvPr id="9279" name="Rectangle 62"/>
            <p:cNvSpPr>
              <a:spLocks noChangeArrowheads="1"/>
            </p:cNvSpPr>
            <p:nvPr/>
          </p:nvSpPr>
          <p:spPr bwMode="auto">
            <a:xfrm>
              <a:off x="2997" y="3484"/>
              <a:ext cx="789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GB" altLang="en-US" sz="1900" b="1">
                  <a:latin typeface="Times New Roman" pitchFamily="18" charset="0"/>
                </a:rPr>
                <a:t>After 1990's</a:t>
              </a:r>
              <a:endParaRPr lang="en-GB" altLang="en-US" b="1">
                <a:latin typeface="Times New Roman" pitchFamily="18" charset="0"/>
              </a:endParaRPr>
            </a:p>
          </p:txBody>
        </p:sp>
        <p:sp>
          <p:nvSpPr>
            <p:cNvPr id="9280" name="Rectangle 63"/>
            <p:cNvSpPr>
              <a:spLocks noChangeArrowheads="1"/>
            </p:cNvSpPr>
            <p:nvPr/>
          </p:nvSpPr>
          <p:spPr bwMode="auto">
            <a:xfrm>
              <a:off x="4325" y="1718"/>
              <a:ext cx="74" cy="83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9281" name="Rectangle 64"/>
            <p:cNvSpPr>
              <a:spLocks noChangeArrowheads="1"/>
            </p:cNvSpPr>
            <p:nvPr/>
          </p:nvSpPr>
          <p:spPr bwMode="auto">
            <a:xfrm>
              <a:off x="4439" y="1668"/>
              <a:ext cx="938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GB" altLang="en-US" sz="1900" b="1">
                  <a:latin typeface="Times New Roman" pitchFamily="18" charset="0"/>
                </a:rPr>
                <a:t>Undetermined</a:t>
              </a:r>
              <a:endParaRPr lang="en-GB" altLang="en-US" b="1">
                <a:latin typeface="Times New Roman" pitchFamily="18" charset="0"/>
              </a:endParaRPr>
            </a:p>
          </p:txBody>
        </p:sp>
        <p:sp>
          <p:nvSpPr>
            <p:cNvPr id="9282" name="Rectangle 65"/>
            <p:cNvSpPr>
              <a:spLocks noChangeArrowheads="1"/>
            </p:cNvSpPr>
            <p:nvPr/>
          </p:nvSpPr>
          <p:spPr bwMode="auto">
            <a:xfrm>
              <a:off x="4325" y="1987"/>
              <a:ext cx="74" cy="83"/>
            </a:xfrm>
            <a:prstGeom prst="rect">
              <a:avLst/>
            </a:prstGeom>
            <a:solidFill>
              <a:srgbClr val="00CCFF"/>
            </a:solidFill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9283" name="Rectangle 66"/>
            <p:cNvSpPr>
              <a:spLocks noChangeArrowheads="1"/>
            </p:cNvSpPr>
            <p:nvPr/>
          </p:nvSpPr>
          <p:spPr bwMode="auto">
            <a:xfrm>
              <a:off x="4439" y="1936"/>
              <a:ext cx="820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GB" altLang="en-US" sz="1900" b="1">
                  <a:latin typeface="Times New Roman" pitchFamily="18" charset="0"/>
                </a:rPr>
                <a:t>Donovanosis</a:t>
              </a:r>
              <a:endParaRPr lang="en-GB" altLang="en-US" b="1">
                <a:latin typeface="Times New Roman" pitchFamily="18" charset="0"/>
              </a:endParaRPr>
            </a:p>
          </p:txBody>
        </p:sp>
        <p:sp>
          <p:nvSpPr>
            <p:cNvPr id="9284" name="Rectangle 67"/>
            <p:cNvSpPr>
              <a:spLocks noChangeArrowheads="1"/>
            </p:cNvSpPr>
            <p:nvPr/>
          </p:nvSpPr>
          <p:spPr bwMode="auto">
            <a:xfrm>
              <a:off x="4325" y="2249"/>
              <a:ext cx="74" cy="83"/>
            </a:xfrm>
            <a:prstGeom prst="rect">
              <a:avLst/>
            </a:prstGeom>
            <a:solidFill>
              <a:srgbClr val="FF6600"/>
            </a:solidFill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9285" name="Rectangle 68"/>
            <p:cNvSpPr>
              <a:spLocks noChangeArrowheads="1"/>
            </p:cNvSpPr>
            <p:nvPr/>
          </p:nvSpPr>
          <p:spPr bwMode="auto">
            <a:xfrm>
              <a:off x="4439" y="2199"/>
              <a:ext cx="329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GB" altLang="en-US" sz="1900" b="1">
                  <a:latin typeface="Times New Roman" pitchFamily="18" charset="0"/>
                </a:rPr>
                <a:t>LGV</a:t>
              </a:r>
              <a:endParaRPr lang="en-GB" altLang="en-US" b="1">
                <a:latin typeface="Times New Roman" pitchFamily="18" charset="0"/>
              </a:endParaRPr>
            </a:p>
          </p:txBody>
        </p:sp>
        <p:sp>
          <p:nvSpPr>
            <p:cNvPr id="9286" name="Rectangle 69"/>
            <p:cNvSpPr>
              <a:spLocks noChangeArrowheads="1"/>
            </p:cNvSpPr>
            <p:nvPr/>
          </p:nvSpPr>
          <p:spPr bwMode="auto">
            <a:xfrm>
              <a:off x="4325" y="2518"/>
              <a:ext cx="74" cy="83"/>
            </a:xfrm>
            <a:prstGeom prst="rect">
              <a:avLst/>
            </a:prstGeom>
            <a:solidFill>
              <a:srgbClr val="339966"/>
            </a:solidFill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9287" name="Rectangle 70"/>
            <p:cNvSpPr>
              <a:spLocks noChangeArrowheads="1"/>
            </p:cNvSpPr>
            <p:nvPr/>
          </p:nvSpPr>
          <p:spPr bwMode="auto">
            <a:xfrm>
              <a:off x="4439" y="2467"/>
              <a:ext cx="693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GB" altLang="en-US" sz="1900" b="1">
                  <a:latin typeface="Times New Roman" pitchFamily="18" charset="0"/>
                </a:rPr>
                <a:t>Chancroid</a:t>
              </a:r>
              <a:endParaRPr lang="en-GB" altLang="en-US" b="1">
                <a:latin typeface="Times New Roman" pitchFamily="18" charset="0"/>
              </a:endParaRPr>
            </a:p>
          </p:txBody>
        </p:sp>
        <p:sp>
          <p:nvSpPr>
            <p:cNvPr id="9288" name="Rectangle 71"/>
            <p:cNvSpPr>
              <a:spLocks noChangeArrowheads="1"/>
            </p:cNvSpPr>
            <p:nvPr/>
          </p:nvSpPr>
          <p:spPr bwMode="auto">
            <a:xfrm>
              <a:off x="4325" y="2787"/>
              <a:ext cx="74" cy="83"/>
            </a:xfrm>
            <a:prstGeom prst="rect">
              <a:avLst/>
            </a:prstGeom>
            <a:solidFill>
              <a:srgbClr val="FFFF00"/>
            </a:solidFill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9289" name="Rectangle 72"/>
            <p:cNvSpPr>
              <a:spLocks noChangeArrowheads="1"/>
            </p:cNvSpPr>
            <p:nvPr/>
          </p:nvSpPr>
          <p:spPr bwMode="auto">
            <a:xfrm>
              <a:off x="4439" y="2736"/>
              <a:ext cx="516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GB" altLang="en-US" sz="1900" b="1">
                  <a:latin typeface="Times New Roman" pitchFamily="18" charset="0"/>
                </a:rPr>
                <a:t>Syphilis</a:t>
              </a:r>
              <a:endParaRPr lang="en-GB" altLang="en-US" b="1">
                <a:latin typeface="Times New Roman" pitchFamily="18" charset="0"/>
              </a:endParaRPr>
            </a:p>
          </p:txBody>
        </p:sp>
        <p:sp>
          <p:nvSpPr>
            <p:cNvPr id="9290" name="Rectangle 73"/>
            <p:cNvSpPr>
              <a:spLocks noChangeArrowheads="1"/>
            </p:cNvSpPr>
            <p:nvPr/>
          </p:nvSpPr>
          <p:spPr bwMode="auto">
            <a:xfrm>
              <a:off x="4325" y="3049"/>
              <a:ext cx="74" cy="83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9291" name="Rectangle 74"/>
            <p:cNvSpPr>
              <a:spLocks noChangeArrowheads="1"/>
            </p:cNvSpPr>
            <p:nvPr/>
          </p:nvSpPr>
          <p:spPr bwMode="auto">
            <a:xfrm>
              <a:off x="4439" y="2998"/>
              <a:ext cx="313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GB" altLang="en-US" sz="1900" b="1">
                  <a:latin typeface="Times New Roman" pitchFamily="18" charset="0"/>
                </a:rPr>
                <a:t>HSV</a:t>
              </a:r>
              <a:endParaRPr lang="en-GB" altLang="en-US">
                <a:latin typeface="Times New Roman" pitchFamily="18" charset="0"/>
              </a:endParaRPr>
            </a:p>
          </p:txBody>
        </p:sp>
      </p:grpSp>
      <p:sp>
        <p:nvSpPr>
          <p:cNvPr id="287819" name="Rectangle 75"/>
          <p:cNvSpPr>
            <a:spLocks noChangeArrowheads="1"/>
          </p:cNvSpPr>
          <p:nvPr/>
        </p:nvSpPr>
        <p:spPr bwMode="auto">
          <a:xfrm>
            <a:off x="2483768" y="217150"/>
            <a:ext cx="666023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rgbClr val="990000"/>
                </a:solidFill>
              </a:rPr>
              <a:t>Agents causing genital ulcer disease in Africa over time</a:t>
            </a:r>
          </a:p>
        </p:txBody>
      </p:sp>
      <p:pic>
        <p:nvPicPr>
          <p:cNvPr id="77" name="Picture 38" descr="H:\AData 2000\Pictures\WELLCOM TRUST PICTURES\herepes.jpg">
            <a:extLst>
              <a:ext uri="{FF2B5EF4-FFF2-40B4-BE49-F238E27FC236}">
                <a16:creationId xmlns:a16="http://schemas.microsoft.com/office/drawing/2014/main" xmlns="" id="{73466E2A-8125-4649-A6AF-C33C8D6B3D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4624"/>
            <a:ext cx="2266729" cy="2023435"/>
          </a:xfrm>
          <a:prstGeom prst="rect">
            <a:avLst/>
          </a:prstGeom>
          <a:noFill/>
          <a:ln w="2540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30417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116632"/>
            <a:ext cx="7051675" cy="114300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en-US" sz="3200" b="1" dirty="0">
                <a:solidFill>
                  <a:srgbClr val="990000"/>
                </a:solidFill>
              </a:rPr>
              <a:t> Changes in the </a:t>
            </a:r>
            <a:r>
              <a:rPr lang="en-US" sz="3200" b="1" dirty="0" err="1">
                <a:solidFill>
                  <a:srgbClr val="990000"/>
                </a:solidFill>
              </a:rPr>
              <a:t>aetiology</a:t>
            </a:r>
            <a:r>
              <a:rPr lang="en-US" sz="3200" b="1" dirty="0">
                <a:solidFill>
                  <a:srgbClr val="990000"/>
                </a:solidFill>
              </a:rPr>
              <a:t> of GUD in Botswana from 1993 to 2002</a:t>
            </a: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684213" y="5949950"/>
            <a:ext cx="7772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000"/>
              <a:t>*In 1993 a study was done by the National AIDS Control Program in Botswana in collaboration with the STD Research Unit, South African Institute for Medical Research, Johannesburg among 108 GUD patients. </a:t>
            </a: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0" y="19383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grpSp>
        <p:nvGrpSpPr>
          <p:cNvPr id="15365" name="Group 84"/>
          <p:cNvGrpSpPr>
            <a:grpSpLocks/>
          </p:cNvGrpSpPr>
          <p:nvPr/>
        </p:nvGrpSpPr>
        <p:grpSpPr bwMode="auto">
          <a:xfrm>
            <a:off x="304800" y="1125538"/>
            <a:ext cx="9906000" cy="5176837"/>
            <a:chOff x="192" y="709"/>
            <a:chExt cx="6240" cy="3261"/>
          </a:xfrm>
        </p:grpSpPr>
        <p:sp>
          <p:nvSpPr>
            <p:cNvPr id="15366" name="AutoShape 6"/>
            <p:cNvSpPr>
              <a:spLocks noChangeAspect="1" noChangeArrowheads="1"/>
            </p:cNvSpPr>
            <p:nvPr/>
          </p:nvSpPr>
          <p:spPr bwMode="auto">
            <a:xfrm>
              <a:off x="192" y="709"/>
              <a:ext cx="6240" cy="3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15367" name="Line 7"/>
            <p:cNvSpPr>
              <a:spLocks noChangeShapeType="1"/>
            </p:cNvSpPr>
            <p:nvPr/>
          </p:nvSpPr>
          <p:spPr bwMode="auto">
            <a:xfrm>
              <a:off x="4578" y="1905"/>
              <a:ext cx="1" cy="285"/>
            </a:xfrm>
            <a:prstGeom prst="line">
              <a:avLst/>
            </a:prstGeom>
            <a:noFill/>
            <a:ln w="28575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368" name="Line 8"/>
            <p:cNvSpPr>
              <a:spLocks noChangeShapeType="1"/>
            </p:cNvSpPr>
            <p:nvPr/>
          </p:nvSpPr>
          <p:spPr bwMode="auto">
            <a:xfrm>
              <a:off x="2641" y="3021"/>
              <a:ext cx="1" cy="114"/>
            </a:xfrm>
            <a:prstGeom prst="line">
              <a:avLst/>
            </a:prstGeom>
            <a:noFill/>
            <a:ln w="28575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369" name="Line 9"/>
            <p:cNvSpPr>
              <a:spLocks noChangeShapeType="1"/>
            </p:cNvSpPr>
            <p:nvPr/>
          </p:nvSpPr>
          <p:spPr bwMode="auto">
            <a:xfrm>
              <a:off x="4796" y="2053"/>
              <a:ext cx="1" cy="285"/>
            </a:xfrm>
            <a:prstGeom prst="line">
              <a:avLst/>
            </a:prstGeom>
            <a:noFill/>
            <a:ln w="28575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370" name="Line 10"/>
            <p:cNvSpPr>
              <a:spLocks noChangeShapeType="1"/>
            </p:cNvSpPr>
            <p:nvPr/>
          </p:nvSpPr>
          <p:spPr bwMode="auto">
            <a:xfrm>
              <a:off x="4087" y="1574"/>
              <a:ext cx="1" cy="285"/>
            </a:xfrm>
            <a:prstGeom prst="line">
              <a:avLst/>
            </a:prstGeom>
            <a:noFill/>
            <a:ln w="28575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371" name="Line 11"/>
            <p:cNvSpPr>
              <a:spLocks noChangeShapeType="1"/>
            </p:cNvSpPr>
            <p:nvPr/>
          </p:nvSpPr>
          <p:spPr bwMode="auto">
            <a:xfrm>
              <a:off x="3848" y="2440"/>
              <a:ext cx="1" cy="285"/>
            </a:xfrm>
            <a:prstGeom prst="line">
              <a:avLst/>
            </a:prstGeom>
            <a:noFill/>
            <a:ln w="28575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372" name="Line 12"/>
            <p:cNvSpPr>
              <a:spLocks noChangeShapeType="1"/>
            </p:cNvSpPr>
            <p:nvPr/>
          </p:nvSpPr>
          <p:spPr bwMode="auto">
            <a:xfrm>
              <a:off x="3142" y="2383"/>
              <a:ext cx="1" cy="285"/>
            </a:xfrm>
            <a:prstGeom prst="line">
              <a:avLst/>
            </a:prstGeom>
            <a:noFill/>
            <a:ln w="28575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373" name="Line 13"/>
            <p:cNvSpPr>
              <a:spLocks noChangeShapeType="1"/>
            </p:cNvSpPr>
            <p:nvPr/>
          </p:nvSpPr>
          <p:spPr bwMode="auto">
            <a:xfrm>
              <a:off x="2413" y="1706"/>
              <a:ext cx="1" cy="285"/>
            </a:xfrm>
            <a:prstGeom prst="line">
              <a:avLst/>
            </a:prstGeom>
            <a:noFill/>
            <a:ln w="28575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374" name="Line 14"/>
            <p:cNvSpPr>
              <a:spLocks noChangeShapeType="1"/>
            </p:cNvSpPr>
            <p:nvPr/>
          </p:nvSpPr>
          <p:spPr bwMode="auto">
            <a:xfrm>
              <a:off x="1901" y="3130"/>
              <a:ext cx="1" cy="57"/>
            </a:xfrm>
            <a:prstGeom prst="line">
              <a:avLst/>
            </a:prstGeom>
            <a:noFill/>
            <a:ln w="28575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375" name="Line 15"/>
            <p:cNvSpPr>
              <a:spLocks noChangeShapeType="1"/>
            </p:cNvSpPr>
            <p:nvPr/>
          </p:nvSpPr>
          <p:spPr bwMode="auto">
            <a:xfrm>
              <a:off x="1189" y="1199"/>
              <a:ext cx="1" cy="319"/>
            </a:xfrm>
            <a:prstGeom prst="line">
              <a:avLst/>
            </a:prstGeom>
            <a:noFill/>
            <a:ln w="28575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376" name="Line 16"/>
            <p:cNvSpPr>
              <a:spLocks noChangeShapeType="1"/>
            </p:cNvSpPr>
            <p:nvPr/>
          </p:nvSpPr>
          <p:spPr bwMode="auto">
            <a:xfrm>
              <a:off x="966" y="2076"/>
              <a:ext cx="1" cy="319"/>
            </a:xfrm>
            <a:prstGeom prst="line">
              <a:avLst/>
            </a:prstGeom>
            <a:noFill/>
            <a:ln w="28575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377" name="Rectangle 17"/>
            <p:cNvSpPr>
              <a:spLocks noChangeArrowheads="1"/>
            </p:cNvSpPr>
            <p:nvPr/>
          </p:nvSpPr>
          <p:spPr bwMode="auto">
            <a:xfrm>
              <a:off x="880" y="2299"/>
              <a:ext cx="214" cy="90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15378" name="Rectangle 18"/>
            <p:cNvSpPr>
              <a:spLocks noChangeArrowheads="1"/>
            </p:cNvSpPr>
            <p:nvPr/>
          </p:nvSpPr>
          <p:spPr bwMode="auto">
            <a:xfrm>
              <a:off x="1604" y="3177"/>
              <a:ext cx="202" cy="2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15379" name="Rectangle 19"/>
            <p:cNvSpPr>
              <a:spLocks noChangeArrowheads="1"/>
            </p:cNvSpPr>
            <p:nvPr/>
          </p:nvSpPr>
          <p:spPr bwMode="auto">
            <a:xfrm>
              <a:off x="2316" y="1943"/>
              <a:ext cx="214" cy="125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15380" name="Rectangle 20"/>
            <p:cNvSpPr>
              <a:spLocks noChangeArrowheads="1"/>
            </p:cNvSpPr>
            <p:nvPr/>
          </p:nvSpPr>
          <p:spPr bwMode="auto">
            <a:xfrm>
              <a:off x="3040" y="2596"/>
              <a:ext cx="213" cy="605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15381" name="Rectangle 21"/>
            <p:cNvSpPr>
              <a:spLocks noChangeArrowheads="1"/>
            </p:cNvSpPr>
            <p:nvPr/>
          </p:nvSpPr>
          <p:spPr bwMode="auto">
            <a:xfrm>
              <a:off x="3764" y="2643"/>
              <a:ext cx="201" cy="55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15382" name="Rectangle 22"/>
            <p:cNvSpPr>
              <a:spLocks noChangeArrowheads="1"/>
            </p:cNvSpPr>
            <p:nvPr/>
          </p:nvSpPr>
          <p:spPr bwMode="auto">
            <a:xfrm>
              <a:off x="4476" y="2133"/>
              <a:ext cx="213" cy="106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15383" name="Rectangle 23"/>
            <p:cNvSpPr>
              <a:spLocks noChangeArrowheads="1"/>
            </p:cNvSpPr>
            <p:nvPr/>
          </p:nvSpPr>
          <p:spPr bwMode="auto">
            <a:xfrm>
              <a:off x="1094" y="1409"/>
              <a:ext cx="202" cy="17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15384" name="Rectangle 24"/>
            <p:cNvSpPr>
              <a:spLocks noChangeArrowheads="1"/>
            </p:cNvSpPr>
            <p:nvPr/>
          </p:nvSpPr>
          <p:spPr bwMode="auto">
            <a:xfrm>
              <a:off x="1806" y="3165"/>
              <a:ext cx="202" cy="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15385" name="Rectangle 25"/>
            <p:cNvSpPr>
              <a:spLocks noChangeArrowheads="1"/>
            </p:cNvSpPr>
            <p:nvPr/>
          </p:nvSpPr>
          <p:spPr bwMode="auto">
            <a:xfrm>
              <a:off x="2530" y="3106"/>
              <a:ext cx="201" cy="9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15386" name="Rectangle 26"/>
            <p:cNvSpPr>
              <a:spLocks noChangeArrowheads="1"/>
            </p:cNvSpPr>
            <p:nvPr/>
          </p:nvSpPr>
          <p:spPr bwMode="auto">
            <a:xfrm>
              <a:off x="3253" y="3189"/>
              <a:ext cx="202" cy="1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15387" name="Rectangle 27"/>
            <p:cNvSpPr>
              <a:spLocks noChangeArrowheads="1"/>
            </p:cNvSpPr>
            <p:nvPr/>
          </p:nvSpPr>
          <p:spPr bwMode="auto">
            <a:xfrm>
              <a:off x="3965" y="1789"/>
              <a:ext cx="202" cy="141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15388" name="Rectangle 28"/>
            <p:cNvSpPr>
              <a:spLocks noChangeArrowheads="1"/>
            </p:cNvSpPr>
            <p:nvPr/>
          </p:nvSpPr>
          <p:spPr bwMode="auto">
            <a:xfrm>
              <a:off x="4689" y="2240"/>
              <a:ext cx="202" cy="96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15389" name="Line 29"/>
            <p:cNvSpPr>
              <a:spLocks noChangeShapeType="1"/>
            </p:cNvSpPr>
            <p:nvPr/>
          </p:nvSpPr>
          <p:spPr bwMode="auto">
            <a:xfrm>
              <a:off x="726" y="1018"/>
              <a:ext cx="1" cy="2183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390" name="Line 30"/>
            <p:cNvSpPr>
              <a:spLocks noChangeShapeType="1"/>
            </p:cNvSpPr>
            <p:nvPr/>
          </p:nvSpPr>
          <p:spPr bwMode="auto">
            <a:xfrm>
              <a:off x="679" y="3201"/>
              <a:ext cx="94" cy="1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391" name="Line 31"/>
            <p:cNvSpPr>
              <a:spLocks noChangeShapeType="1"/>
            </p:cNvSpPr>
            <p:nvPr/>
          </p:nvSpPr>
          <p:spPr bwMode="auto">
            <a:xfrm>
              <a:off x="679" y="2964"/>
              <a:ext cx="94" cy="0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392" name="Line 32"/>
            <p:cNvSpPr>
              <a:spLocks noChangeShapeType="1"/>
            </p:cNvSpPr>
            <p:nvPr/>
          </p:nvSpPr>
          <p:spPr bwMode="auto">
            <a:xfrm>
              <a:off x="679" y="2714"/>
              <a:ext cx="94" cy="1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393" name="Line 33"/>
            <p:cNvSpPr>
              <a:spLocks noChangeShapeType="1"/>
            </p:cNvSpPr>
            <p:nvPr/>
          </p:nvSpPr>
          <p:spPr bwMode="auto">
            <a:xfrm>
              <a:off x="679" y="2477"/>
              <a:ext cx="94" cy="1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394" name="Line 34"/>
            <p:cNvSpPr>
              <a:spLocks noChangeShapeType="1"/>
            </p:cNvSpPr>
            <p:nvPr/>
          </p:nvSpPr>
          <p:spPr bwMode="auto">
            <a:xfrm>
              <a:off x="679" y="2228"/>
              <a:ext cx="94" cy="1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395" name="Line 35"/>
            <p:cNvSpPr>
              <a:spLocks noChangeShapeType="1"/>
            </p:cNvSpPr>
            <p:nvPr/>
          </p:nvSpPr>
          <p:spPr bwMode="auto">
            <a:xfrm>
              <a:off x="679" y="1991"/>
              <a:ext cx="94" cy="0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396" name="Line 36"/>
            <p:cNvSpPr>
              <a:spLocks noChangeShapeType="1"/>
            </p:cNvSpPr>
            <p:nvPr/>
          </p:nvSpPr>
          <p:spPr bwMode="auto">
            <a:xfrm>
              <a:off x="679" y="1741"/>
              <a:ext cx="94" cy="1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397" name="Line 37"/>
            <p:cNvSpPr>
              <a:spLocks noChangeShapeType="1"/>
            </p:cNvSpPr>
            <p:nvPr/>
          </p:nvSpPr>
          <p:spPr bwMode="auto">
            <a:xfrm>
              <a:off x="679" y="1504"/>
              <a:ext cx="94" cy="1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398" name="Line 38"/>
            <p:cNvSpPr>
              <a:spLocks noChangeShapeType="1"/>
            </p:cNvSpPr>
            <p:nvPr/>
          </p:nvSpPr>
          <p:spPr bwMode="auto">
            <a:xfrm>
              <a:off x="679" y="1255"/>
              <a:ext cx="94" cy="1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399" name="Line 39"/>
            <p:cNvSpPr>
              <a:spLocks noChangeShapeType="1"/>
            </p:cNvSpPr>
            <p:nvPr/>
          </p:nvSpPr>
          <p:spPr bwMode="auto">
            <a:xfrm>
              <a:off x="679" y="1018"/>
              <a:ext cx="94" cy="0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424" name="Line 40"/>
            <p:cNvSpPr>
              <a:spLocks noChangeShapeType="1"/>
            </p:cNvSpPr>
            <p:nvPr/>
          </p:nvSpPr>
          <p:spPr bwMode="auto">
            <a:xfrm>
              <a:off x="726" y="3201"/>
              <a:ext cx="4319" cy="1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5401" name="Line 41"/>
            <p:cNvSpPr>
              <a:spLocks noChangeShapeType="1"/>
            </p:cNvSpPr>
            <p:nvPr/>
          </p:nvSpPr>
          <p:spPr bwMode="auto">
            <a:xfrm flipV="1">
              <a:off x="726" y="3154"/>
              <a:ext cx="1" cy="94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402" name="Line 42"/>
            <p:cNvSpPr>
              <a:spLocks noChangeShapeType="1"/>
            </p:cNvSpPr>
            <p:nvPr/>
          </p:nvSpPr>
          <p:spPr bwMode="auto">
            <a:xfrm flipV="1">
              <a:off x="1450" y="3154"/>
              <a:ext cx="1" cy="94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403" name="Line 43"/>
            <p:cNvSpPr>
              <a:spLocks noChangeShapeType="1"/>
            </p:cNvSpPr>
            <p:nvPr/>
          </p:nvSpPr>
          <p:spPr bwMode="auto">
            <a:xfrm flipV="1">
              <a:off x="2162" y="3154"/>
              <a:ext cx="1" cy="94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404" name="Line 44"/>
            <p:cNvSpPr>
              <a:spLocks noChangeShapeType="1"/>
            </p:cNvSpPr>
            <p:nvPr/>
          </p:nvSpPr>
          <p:spPr bwMode="auto">
            <a:xfrm flipV="1">
              <a:off x="2886" y="3154"/>
              <a:ext cx="0" cy="94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405" name="Line 45"/>
            <p:cNvSpPr>
              <a:spLocks noChangeShapeType="1"/>
            </p:cNvSpPr>
            <p:nvPr/>
          </p:nvSpPr>
          <p:spPr bwMode="auto">
            <a:xfrm flipV="1">
              <a:off x="3609" y="3154"/>
              <a:ext cx="1" cy="94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406" name="Line 46"/>
            <p:cNvSpPr>
              <a:spLocks noChangeShapeType="1"/>
            </p:cNvSpPr>
            <p:nvPr/>
          </p:nvSpPr>
          <p:spPr bwMode="auto">
            <a:xfrm flipV="1">
              <a:off x="4321" y="3130"/>
              <a:ext cx="1" cy="118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407" name="Line 47"/>
            <p:cNvSpPr>
              <a:spLocks noChangeShapeType="1"/>
            </p:cNvSpPr>
            <p:nvPr/>
          </p:nvSpPr>
          <p:spPr bwMode="auto">
            <a:xfrm flipV="1">
              <a:off x="5045" y="3154"/>
              <a:ext cx="1" cy="94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408" name="Rectangle 48"/>
            <p:cNvSpPr>
              <a:spLocks noChangeArrowheads="1"/>
            </p:cNvSpPr>
            <p:nvPr/>
          </p:nvSpPr>
          <p:spPr bwMode="auto">
            <a:xfrm>
              <a:off x="904" y="2074"/>
              <a:ext cx="137" cy="1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15409" name="Rectangle 49"/>
            <p:cNvSpPr>
              <a:spLocks noChangeArrowheads="1"/>
            </p:cNvSpPr>
            <p:nvPr/>
          </p:nvSpPr>
          <p:spPr bwMode="auto">
            <a:xfrm>
              <a:off x="1844" y="3130"/>
              <a:ext cx="137" cy="1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15410" name="Rectangle 50"/>
            <p:cNvSpPr>
              <a:spLocks noChangeArrowheads="1"/>
            </p:cNvSpPr>
            <p:nvPr/>
          </p:nvSpPr>
          <p:spPr bwMode="auto">
            <a:xfrm>
              <a:off x="2356" y="1706"/>
              <a:ext cx="137" cy="1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15411" name="Rectangle 51"/>
            <p:cNvSpPr>
              <a:spLocks noChangeArrowheads="1"/>
            </p:cNvSpPr>
            <p:nvPr/>
          </p:nvSpPr>
          <p:spPr bwMode="auto">
            <a:xfrm>
              <a:off x="3074" y="2382"/>
              <a:ext cx="137" cy="1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15412" name="Rectangle 52"/>
            <p:cNvSpPr>
              <a:spLocks noChangeArrowheads="1"/>
            </p:cNvSpPr>
            <p:nvPr/>
          </p:nvSpPr>
          <p:spPr bwMode="auto">
            <a:xfrm>
              <a:off x="3791" y="2430"/>
              <a:ext cx="137" cy="1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15413" name="Rectangle 53"/>
            <p:cNvSpPr>
              <a:spLocks noChangeArrowheads="1"/>
            </p:cNvSpPr>
            <p:nvPr/>
          </p:nvSpPr>
          <p:spPr bwMode="auto">
            <a:xfrm>
              <a:off x="4498" y="1896"/>
              <a:ext cx="137" cy="1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15414" name="Rectangle 54"/>
            <p:cNvSpPr>
              <a:spLocks noChangeArrowheads="1"/>
            </p:cNvSpPr>
            <p:nvPr/>
          </p:nvSpPr>
          <p:spPr bwMode="auto">
            <a:xfrm>
              <a:off x="1137" y="1196"/>
              <a:ext cx="137" cy="11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15415" name="Rectangle 55"/>
            <p:cNvSpPr>
              <a:spLocks noChangeArrowheads="1"/>
            </p:cNvSpPr>
            <p:nvPr/>
          </p:nvSpPr>
          <p:spPr bwMode="auto">
            <a:xfrm>
              <a:off x="1638" y="3106"/>
              <a:ext cx="137" cy="1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15416" name="Rectangle 56"/>
            <p:cNvSpPr>
              <a:spLocks noChangeArrowheads="1"/>
            </p:cNvSpPr>
            <p:nvPr/>
          </p:nvSpPr>
          <p:spPr bwMode="auto">
            <a:xfrm>
              <a:off x="2584" y="3011"/>
              <a:ext cx="137" cy="1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15417" name="Rectangle 57"/>
            <p:cNvSpPr>
              <a:spLocks noChangeArrowheads="1"/>
            </p:cNvSpPr>
            <p:nvPr/>
          </p:nvSpPr>
          <p:spPr bwMode="auto">
            <a:xfrm>
              <a:off x="3268" y="3142"/>
              <a:ext cx="137" cy="1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15418" name="Rectangle 58"/>
            <p:cNvSpPr>
              <a:spLocks noChangeArrowheads="1"/>
            </p:cNvSpPr>
            <p:nvPr/>
          </p:nvSpPr>
          <p:spPr bwMode="auto">
            <a:xfrm>
              <a:off x="4008" y="1575"/>
              <a:ext cx="137" cy="1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15419" name="Rectangle 59"/>
            <p:cNvSpPr>
              <a:spLocks noChangeArrowheads="1"/>
            </p:cNvSpPr>
            <p:nvPr/>
          </p:nvSpPr>
          <p:spPr bwMode="auto">
            <a:xfrm>
              <a:off x="4726" y="2038"/>
              <a:ext cx="137" cy="1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15420" name="Rectangle 60"/>
            <p:cNvSpPr>
              <a:spLocks noChangeArrowheads="1"/>
            </p:cNvSpPr>
            <p:nvPr/>
          </p:nvSpPr>
          <p:spPr bwMode="auto">
            <a:xfrm>
              <a:off x="523" y="3106"/>
              <a:ext cx="7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1600"/>
                <a:t>0</a:t>
              </a:r>
              <a:endParaRPr lang="en-US" altLang="en-US" sz="1600">
                <a:latin typeface="Times New Roman" pitchFamily="18" charset="0"/>
              </a:endParaRPr>
            </a:p>
          </p:txBody>
        </p:sp>
        <p:sp>
          <p:nvSpPr>
            <p:cNvPr id="15421" name="Rectangle 61"/>
            <p:cNvSpPr>
              <a:spLocks noChangeArrowheads="1"/>
            </p:cNvSpPr>
            <p:nvPr/>
          </p:nvSpPr>
          <p:spPr bwMode="auto">
            <a:xfrm>
              <a:off x="393" y="2869"/>
              <a:ext cx="178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1600"/>
                <a:t>0.1</a:t>
              </a:r>
              <a:endParaRPr lang="en-US" altLang="en-US" sz="1600">
                <a:latin typeface="Times New Roman" pitchFamily="18" charset="0"/>
              </a:endParaRPr>
            </a:p>
          </p:txBody>
        </p:sp>
        <p:sp>
          <p:nvSpPr>
            <p:cNvPr id="15422" name="Rectangle 62"/>
            <p:cNvSpPr>
              <a:spLocks noChangeArrowheads="1"/>
            </p:cNvSpPr>
            <p:nvPr/>
          </p:nvSpPr>
          <p:spPr bwMode="auto">
            <a:xfrm>
              <a:off x="393" y="2620"/>
              <a:ext cx="178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1600"/>
                <a:t>0.2</a:t>
              </a:r>
              <a:endParaRPr lang="en-US" altLang="en-US" sz="1600">
                <a:latin typeface="Times New Roman" pitchFamily="18" charset="0"/>
              </a:endParaRPr>
            </a:p>
          </p:txBody>
        </p:sp>
        <p:sp>
          <p:nvSpPr>
            <p:cNvPr id="15423" name="Rectangle 63"/>
            <p:cNvSpPr>
              <a:spLocks noChangeArrowheads="1"/>
            </p:cNvSpPr>
            <p:nvPr/>
          </p:nvSpPr>
          <p:spPr bwMode="auto">
            <a:xfrm>
              <a:off x="393" y="2382"/>
              <a:ext cx="178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1600"/>
                <a:t>0.3</a:t>
              </a:r>
              <a:endParaRPr lang="en-US" altLang="en-US" sz="1600">
                <a:latin typeface="Times New Roman" pitchFamily="18" charset="0"/>
              </a:endParaRPr>
            </a:p>
          </p:txBody>
        </p:sp>
        <p:sp>
          <p:nvSpPr>
            <p:cNvPr id="15424" name="Rectangle 64"/>
            <p:cNvSpPr>
              <a:spLocks noChangeArrowheads="1"/>
            </p:cNvSpPr>
            <p:nvPr/>
          </p:nvSpPr>
          <p:spPr bwMode="auto">
            <a:xfrm>
              <a:off x="393" y="2132"/>
              <a:ext cx="178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1600"/>
                <a:t>0.4</a:t>
              </a:r>
              <a:endParaRPr lang="en-US" altLang="en-US" sz="1600">
                <a:latin typeface="Times New Roman" pitchFamily="18" charset="0"/>
              </a:endParaRPr>
            </a:p>
          </p:txBody>
        </p:sp>
        <p:sp>
          <p:nvSpPr>
            <p:cNvPr id="15425" name="Rectangle 65"/>
            <p:cNvSpPr>
              <a:spLocks noChangeArrowheads="1"/>
            </p:cNvSpPr>
            <p:nvPr/>
          </p:nvSpPr>
          <p:spPr bwMode="auto">
            <a:xfrm>
              <a:off x="393" y="1896"/>
              <a:ext cx="178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1600"/>
                <a:t>0.5</a:t>
              </a:r>
              <a:endParaRPr lang="en-US" altLang="en-US" sz="1600">
                <a:latin typeface="Times New Roman" pitchFamily="18" charset="0"/>
              </a:endParaRPr>
            </a:p>
          </p:txBody>
        </p:sp>
        <p:sp>
          <p:nvSpPr>
            <p:cNvPr id="15426" name="Rectangle 66"/>
            <p:cNvSpPr>
              <a:spLocks noChangeArrowheads="1"/>
            </p:cNvSpPr>
            <p:nvPr/>
          </p:nvSpPr>
          <p:spPr bwMode="auto">
            <a:xfrm>
              <a:off x="393" y="1646"/>
              <a:ext cx="178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1600"/>
                <a:t>0.6</a:t>
              </a:r>
              <a:endParaRPr lang="en-US" altLang="en-US" sz="1600">
                <a:latin typeface="Times New Roman" pitchFamily="18" charset="0"/>
              </a:endParaRPr>
            </a:p>
          </p:txBody>
        </p:sp>
        <p:sp>
          <p:nvSpPr>
            <p:cNvPr id="15427" name="Rectangle 67"/>
            <p:cNvSpPr>
              <a:spLocks noChangeArrowheads="1"/>
            </p:cNvSpPr>
            <p:nvPr/>
          </p:nvSpPr>
          <p:spPr bwMode="auto">
            <a:xfrm>
              <a:off x="393" y="1409"/>
              <a:ext cx="178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1600"/>
                <a:t>0.7</a:t>
              </a:r>
              <a:endParaRPr lang="en-US" altLang="en-US" sz="1600">
                <a:latin typeface="Times New Roman" pitchFamily="18" charset="0"/>
              </a:endParaRPr>
            </a:p>
          </p:txBody>
        </p:sp>
        <p:sp>
          <p:nvSpPr>
            <p:cNvPr id="15428" name="Rectangle 68"/>
            <p:cNvSpPr>
              <a:spLocks noChangeArrowheads="1"/>
            </p:cNvSpPr>
            <p:nvPr/>
          </p:nvSpPr>
          <p:spPr bwMode="auto">
            <a:xfrm>
              <a:off x="393" y="1160"/>
              <a:ext cx="178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1600"/>
                <a:t>0.8</a:t>
              </a:r>
              <a:endParaRPr lang="en-US" altLang="en-US" sz="1600">
                <a:latin typeface="Times New Roman" pitchFamily="18" charset="0"/>
              </a:endParaRPr>
            </a:p>
          </p:txBody>
        </p:sp>
        <p:sp>
          <p:nvSpPr>
            <p:cNvPr id="15429" name="Rectangle 69"/>
            <p:cNvSpPr>
              <a:spLocks noChangeArrowheads="1"/>
            </p:cNvSpPr>
            <p:nvPr/>
          </p:nvSpPr>
          <p:spPr bwMode="auto">
            <a:xfrm>
              <a:off x="393" y="922"/>
              <a:ext cx="178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1600"/>
                <a:t>0.9</a:t>
              </a:r>
              <a:endParaRPr lang="en-US" altLang="en-US" sz="1600">
                <a:latin typeface="Times New Roman" pitchFamily="18" charset="0"/>
              </a:endParaRPr>
            </a:p>
          </p:txBody>
        </p:sp>
        <p:sp>
          <p:nvSpPr>
            <p:cNvPr id="15430" name="Rectangle 70"/>
            <p:cNvSpPr>
              <a:spLocks noChangeArrowheads="1"/>
            </p:cNvSpPr>
            <p:nvPr/>
          </p:nvSpPr>
          <p:spPr bwMode="auto">
            <a:xfrm>
              <a:off x="963" y="3332"/>
              <a:ext cx="213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1600"/>
                <a:t>HIV</a:t>
              </a:r>
              <a:endParaRPr lang="en-US" altLang="en-US" sz="1600">
                <a:latin typeface="Times New Roman" pitchFamily="18" charset="0"/>
              </a:endParaRPr>
            </a:p>
          </p:txBody>
        </p:sp>
        <p:sp>
          <p:nvSpPr>
            <p:cNvPr id="15431" name="Rectangle 71"/>
            <p:cNvSpPr>
              <a:spLocks noChangeArrowheads="1"/>
            </p:cNvSpPr>
            <p:nvPr/>
          </p:nvSpPr>
          <p:spPr bwMode="auto">
            <a:xfrm>
              <a:off x="1712" y="3332"/>
              <a:ext cx="163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1600"/>
                <a:t>TP</a:t>
              </a:r>
              <a:endParaRPr lang="en-US" altLang="en-US" sz="1600">
                <a:latin typeface="Times New Roman" pitchFamily="18" charset="0"/>
              </a:endParaRPr>
            </a:p>
          </p:txBody>
        </p:sp>
        <p:sp>
          <p:nvSpPr>
            <p:cNvPr id="15432" name="Rectangle 72"/>
            <p:cNvSpPr>
              <a:spLocks noChangeArrowheads="1"/>
            </p:cNvSpPr>
            <p:nvPr/>
          </p:nvSpPr>
          <p:spPr bwMode="auto">
            <a:xfrm>
              <a:off x="2269" y="3332"/>
              <a:ext cx="439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1600"/>
                <a:t>Syphilis</a:t>
              </a:r>
              <a:endParaRPr lang="en-US" altLang="en-US" sz="1600">
                <a:latin typeface="Times New Roman" pitchFamily="18" charset="0"/>
              </a:endParaRPr>
            </a:p>
          </p:txBody>
        </p:sp>
        <p:sp>
          <p:nvSpPr>
            <p:cNvPr id="15433" name="Rectangle 73"/>
            <p:cNvSpPr>
              <a:spLocks noChangeArrowheads="1"/>
            </p:cNvSpPr>
            <p:nvPr/>
          </p:nvSpPr>
          <p:spPr bwMode="auto">
            <a:xfrm>
              <a:off x="2245" y="3533"/>
              <a:ext cx="483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1600"/>
                <a:t>serology</a:t>
              </a:r>
              <a:endParaRPr lang="en-US" altLang="en-US" sz="1600">
                <a:latin typeface="Times New Roman" pitchFamily="18" charset="0"/>
              </a:endParaRPr>
            </a:p>
          </p:txBody>
        </p:sp>
        <p:sp>
          <p:nvSpPr>
            <p:cNvPr id="15434" name="Rectangle 74"/>
            <p:cNvSpPr>
              <a:spLocks noChangeArrowheads="1"/>
            </p:cNvSpPr>
            <p:nvPr/>
          </p:nvSpPr>
          <p:spPr bwMode="auto">
            <a:xfrm>
              <a:off x="3136" y="3332"/>
              <a:ext cx="18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1600"/>
                <a:t>HD</a:t>
              </a:r>
              <a:endParaRPr lang="en-US" altLang="en-US" sz="1600">
                <a:latin typeface="Times New Roman" pitchFamily="18" charset="0"/>
              </a:endParaRPr>
            </a:p>
          </p:txBody>
        </p:sp>
        <p:sp>
          <p:nvSpPr>
            <p:cNvPr id="15435" name="Rectangle 75"/>
            <p:cNvSpPr>
              <a:spLocks noChangeArrowheads="1"/>
            </p:cNvSpPr>
            <p:nvPr/>
          </p:nvSpPr>
          <p:spPr bwMode="auto">
            <a:xfrm>
              <a:off x="3764" y="3332"/>
              <a:ext cx="333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1600"/>
                <a:t>HSV2</a:t>
              </a:r>
              <a:endParaRPr lang="en-US" altLang="en-US" sz="1600">
                <a:latin typeface="Times New Roman" pitchFamily="18" charset="0"/>
              </a:endParaRPr>
            </a:p>
          </p:txBody>
        </p:sp>
        <p:sp>
          <p:nvSpPr>
            <p:cNvPr id="15436" name="Rectangle 76"/>
            <p:cNvSpPr>
              <a:spLocks noChangeArrowheads="1"/>
            </p:cNvSpPr>
            <p:nvPr/>
          </p:nvSpPr>
          <p:spPr bwMode="auto">
            <a:xfrm>
              <a:off x="4522" y="3332"/>
              <a:ext cx="28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1600"/>
                <a:t>none</a:t>
              </a:r>
              <a:endParaRPr lang="en-US" altLang="en-US" sz="1600">
                <a:latin typeface="Times New Roman" pitchFamily="18" charset="0"/>
              </a:endParaRPr>
            </a:p>
          </p:txBody>
        </p:sp>
        <p:sp>
          <p:nvSpPr>
            <p:cNvPr id="15437" name="Rectangle 77"/>
            <p:cNvSpPr>
              <a:spLocks noChangeArrowheads="1"/>
            </p:cNvSpPr>
            <p:nvPr/>
          </p:nvSpPr>
          <p:spPr bwMode="auto">
            <a:xfrm>
              <a:off x="5235" y="1955"/>
              <a:ext cx="83" cy="8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15438" name="Rectangle 78"/>
            <p:cNvSpPr>
              <a:spLocks noChangeArrowheads="1"/>
            </p:cNvSpPr>
            <p:nvPr/>
          </p:nvSpPr>
          <p:spPr bwMode="auto">
            <a:xfrm>
              <a:off x="5366" y="1896"/>
              <a:ext cx="28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1600"/>
                <a:t>1993</a:t>
              </a:r>
              <a:endParaRPr lang="en-US" altLang="en-US" sz="1600">
                <a:latin typeface="Times New Roman" pitchFamily="18" charset="0"/>
              </a:endParaRPr>
            </a:p>
          </p:txBody>
        </p:sp>
        <p:sp>
          <p:nvSpPr>
            <p:cNvPr id="15439" name="Rectangle 79"/>
            <p:cNvSpPr>
              <a:spLocks noChangeArrowheads="1"/>
            </p:cNvSpPr>
            <p:nvPr/>
          </p:nvSpPr>
          <p:spPr bwMode="auto">
            <a:xfrm>
              <a:off x="5235" y="2204"/>
              <a:ext cx="83" cy="8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15440" name="Rectangle 80"/>
            <p:cNvSpPr>
              <a:spLocks noChangeArrowheads="1"/>
            </p:cNvSpPr>
            <p:nvPr/>
          </p:nvSpPr>
          <p:spPr bwMode="auto">
            <a:xfrm>
              <a:off x="5366" y="2145"/>
              <a:ext cx="28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1600"/>
                <a:t>2002</a:t>
              </a:r>
              <a:endParaRPr lang="en-US" altLang="en-US" sz="1600">
                <a:latin typeface="Times New Roman" pitchFamily="18" charset="0"/>
              </a:endParaRPr>
            </a:p>
          </p:txBody>
        </p:sp>
        <p:sp>
          <p:nvSpPr>
            <p:cNvPr id="15441" name="Line 81"/>
            <p:cNvSpPr>
              <a:spLocks noChangeShapeType="1"/>
            </p:cNvSpPr>
            <p:nvPr/>
          </p:nvSpPr>
          <p:spPr bwMode="auto">
            <a:xfrm>
              <a:off x="3325" y="3146"/>
              <a:ext cx="0" cy="46"/>
            </a:xfrm>
            <a:prstGeom prst="line">
              <a:avLst/>
            </a:prstGeom>
            <a:noFill/>
            <a:ln w="28575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442" name="Line 82"/>
            <p:cNvSpPr>
              <a:spLocks noChangeShapeType="1"/>
            </p:cNvSpPr>
            <p:nvPr/>
          </p:nvSpPr>
          <p:spPr bwMode="auto">
            <a:xfrm>
              <a:off x="1695" y="3130"/>
              <a:ext cx="1" cy="57"/>
            </a:xfrm>
            <a:prstGeom prst="line">
              <a:avLst/>
            </a:prstGeom>
            <a:noFill/>
            <a:ln w="28575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443" name="Line 83"/>
            <p:cNvSpPr>
              <a:spLocks noChangeShapeType="1"/>
            </p:cNvSpPr>
            <p:nvPr/>
          </p:nvSpPr>
          <p:spPr bwMode="auto">
            <a:xfrm>
              <a:off x="2613" y="3130"/>
              <a:ext cx="0" cy="1"/>
            </a:xfrm>
            <a:prstGeom prst="line">
              <a:avLst/>
            </a:prstGeom>
            <a:noFill/>
            <a:ln w="1905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7955370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3284984"/>
            <a:ext cx="2988767" cy="756571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pPr>
              <a:defRPr/>
            </a:pPr>
            <a:r>
              <a:rPr lang="en-GB" sz="1600" b="1" dirty="0">
                <a:solidFill>
                  <a:srgbClr val="990000"/>
                </a:solidFill>
              </a:rPr>
              <a:t>Genital ulcer profile - men</a:t>
            </a:r>
            <a:br>
              <a:rPr lang="en-GB" sz="1600" b="1" dirty="0">
                <a:solidFill>
                  <a:srgbClr val="990000"/>
                </a:solidFill>
              </a:rPr>
            </a:br>
            <a:r>
              <a:rPr lang="en-GB" sz="1600" b="1" dirty="0">
                <a:solidFill>
                  <a:srgbClr val="990000"/>
                </a:solidFill>
              </a:rPr>
              <a:t>(Sri Lanka, 2001)</a:t>
            </a:r>
          </a:p>
        </p:txBody>
      </p:sp>
      <p:graphicFrame>
        <p:nvGraphicFramePr>
          <p:cNvPr id="12291" name="Object 3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1010358977"/>
              </p:ext>
            </p:extLst>
          </p:nvPr>
        </p:nvGraphicFramePr>
        <p:xfrm>
          <a:off x="864420" y="4465910"/>
          <a:ext cx="7210425" cy="41121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9" name="Chart" r:id="rId4" imgW="20288052" imgH="10263669" progId="MSGraph.Chart.8">
                  <p:embed followColorScheme="full"/>
                </p:oleObj>
              </mc:Choice>
              <mc:Fallback>
                <p:oleObj name="Chart" r:id="rId4" imgW="20288052" imgH="10263669" progId="MSGraph.Chart.8">
                  <p:embed followColorScheme="full"/>
                  <p:pic>
                    <p:nvPicPr>
                      <p:cNvPr id="12291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4420" y="4465910"/>
                        <a:ext cx="7210425" cy="411214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4">
            <a:extLst>
              <a:ext uri="{FF2B5EF4-FFF2-40B4-BE49-F238E27FC236}">
                <a16:creationId xmlns:a16="http://schemas.microsoft.com/office/drawing/2014/main" xmlns="" id="{C588FD22-2241-4809-BE2B-C50BDFBB23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0320" y="4113563"/>
            <a:ext cx="1260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GB" altLang="en-US" b="1" dirty="0"/>
              <a:t>N = 261</a:t>
            </a:r>
            <a:endParaRPr lang="en-GB" altLang="en-US" dirty="0">
              <a:latin typeface="Times New Roman" pitchFamily="18" charset="0"/>
            </a:endParaRPr>
          </a:p>
        </p:txBody>
      </p:sp>
      <p:graphicFrame>
        <p:nvGraphicFramePr>
          <p:cNvPr id="6" name="Object 3">
            <a:extLst>
              <a:ext uri="{FF2B5EF4-FFF2-40B4-BE49-F238E27FC236}">
                <a16:creationId xmlns:a16="http://schemas.microsoft.com/office/drawing/2014/main" xmlns="" id="{C695B6AB-28E7-4660-8A58-EDFB5E63141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6379676"/>
              </p:ext>
            </p:extLst>
          </p:nvPr>
        </p:nvGraphicFramePr>
        <p:xfrm>
          <a:off x="4559002" y="4302174"/>
          <a:ext cx="7789862" cy="474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0" name="Chart" r:id="rId6" imgW="19478306" imgH="11858684" progId="MSGraph.Chart.8">
                  <p:embed followColorScheme="full"/>
                </p:oleObj>
              </mc:Choice>
              <mc:Fallback>
                <p:oleObj name="Chart" r:id="rId6" imgW="19478306" imgH="11858684" progId="MSGraph.Chart.8">
                  <p:embed followColorScheme="full"/>
                  <p:pic>
                    <p:nvPicPr>
                      <p:cNvPr id="13315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9002" y="4302174"/>
                        <a:ext cx="7789862" cy="4743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2">
            <a:extLst>
              <a:ext uri="{FF2B5EF4-FFF2-40B4-BE49-F238E27FC236}">
                <a16:creationId xmlns:a16="http://schemas.microsoft.com/office/drawing/2014/main" xmlns="" id="{03D10DA2-E173-45D0-845A-9BF7AAD6239D}"/>
              </a:ext>
            </a:extLst>
          </p:cNvPr>
          <p:cNvSpPr txBox="1">
            <a:spLocks noChangeArrowheads="1"/>
          </p:cNvSpPr>
          <p:nvPr/>
        </p:nvSpPr>
        <p:spPr>
          <a:xfrm>
            <a:off x="4283968" y="3140968"/>
            <a:ext cx="3888432" cy="108108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GB" sz="1600" b="1" dirty="0">
                <a:solidFill>
                  <a:srgbClr val="990000"/>
                </a:solidFill>
              </a:rPr>
              <a:t>Genital ulcer profile - women</a:t>
            </a:r>
            <a:br>
              <a:rPr lang="en-GB" sz="1600" b="1" dirty="0">
                <a:solidFill>
                  <a:srgbClr val="990000"/>
                </a:solidFill>
              </a:rPr>
            </a:br>
            <a:r>
              <a:rPr lang="en-GB" sz="1600" b="1" dirty="0">
                <a:solidFill>
                  <a:srgbClr val="990000"/>
                </a:solidFill>
              </a:rPr>
              <a:t>(Sri Lanka, 2001)</a:t>
            </a:r>
          </a:p>
        </p:txBody>
      </p:sp>
      <p:graphicFrame>
        <p:nvGraphicFramePr>
          <p:cNvPr id="2" name="Object 3">
            <a:extLst>
              <a:ext uri="{FF2B5EF4-FFF2-40B4-BE49-F238E27FC236}">
                <a16:creationId xmlns:a16="http://schemas.microsoft.com/office/drawing/2014/main" xmlns="" id="{0C78163C-64D9-4C36-9D9F-81D0CE6D15F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0217963"/>
              </p:ext>
            </p:extLst>
          </p:nvPr>
        </p:nvGraphicFramePr>
        <p:xfrm>
          <a:off x="179512" y="188640"/>
          <a:ext cx="4794944" cy="29306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9" name="Rectangle 2">
            <a:extLst>
              <a:ext uri="{FF2B5EF4-FFF2-40B4-BE49-F238E27FC236}">
                <a16:creationId xmlns:a16="http://schemas.microsoft.com/office/drawing/2014/main" xmlns="" id="{A3593F87-452B-4BB9-8DB6-93E4929AC24B}"/>
              </a:ext>
            </a:extLst>
          </p:cNvPr>
          <p:cNvSpPr txBox="1">
            <a:spLocks noChangeArrowheads="1"/>
          </p:cNvSpPr>
          <p:nvPr/>
        </p:nvSpPr>
        <p:spPr>
          <a:xfrm>
            <a:off x="3491880" y="573415"/>
            <a:ext cx="3024336" cy="98337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GB" sz="1600" b="1" dirty="0">
                <a:solidFill>
                  <a:srgbClr val="990000"/>
                </a:solidFill>
              </a:rPr>
              <a:t>Aetiology of GUD by M-PCR and culture in </a:t>
            </a:r>
            <a:r>
              <a:rPr lang="en-GB" sz="1600" b="1" dirty="0" err="1">
                <a:solidFill>
                  <a:srgbClr val="990000"/>
                </a:solidFill>
              </a:rPr>
              <a:t>Masaka</a:t>
            </a:r>
            <a:r>
              <a:rPr lang="en-GB" sz="1600" b="1" dirty="0">
                <a:solidFill>
                  <a:srgbClr val="990000"/>
                </a:solidFill>
              </a:rPr>
              <a:t>, Uganda, 1999-2000</a:t>
            </a:r>
          </a:p>
        </p:txBody>
      </p:sp>
      <p:sp>
        <p:nvSpPr>
          <p:cNvPr id="10" name="Text Box 4">
            <a:extLst>
              <a:ext uri="{FF2B5EF4-FFF2-40B4-BE49-F238E27FC236}">
                <a16:creationId xmlns:a16="http://schemas.microsoft.com/office/drawing/2014/main" xmlns="" id="{0287CB27-F3C9-4EC8-9164-93C56722C7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5741" y="4149080"/>
            <a:ext cx="1260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GB" altLang="en-US" b="1" dirty="0"/>
              <a:t>N = 115</a:t>
            </a:r>
          </a:p>
        </p:txBody>
      </p:sp>
    </p:spTree>
    <p:extLst>
      <p:ext uri="{BB962C8B-B14F-4D97-AF65-F5344CB8AC3E}">
        <p14:creationId xmlns:p14="http://schemas.microsoft.com/office/powerpoint/2010/main" val="7231312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B92E3FB-A5A1-478F-B7D0-F227A1690DDB}"/>
              </a:ext>
            </a:extLst>
          </p:cNvPr>
          <p:cNvSpPr txBox="1"/>
          <p:nvPr/>
        </p:nvSpPr>
        <p:spPr>
          <a:xfrm>
            <a:off x="722657" y="6135687"/>
            <a:ext cx="76657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W" sz="1200" dirty="0"/>
              <a:t>Source: M. Mungati et al. The </a:t>
            </a:r>
            <a:r>
              <a:rPr lang="en-ZW" sz="1200" dirty="0" err="1"/>
              <a:t>etiology</a:t>
            </a:r>
            <a:r>
              <a:rPr lang="en-ZW" sz="1200" dirty="0"/>
              <a:t> of Genital Ulcer Disease and Coinfections with </a:t>
            </a:r>
            <a:r>
              <a:rPr lang="en-ZW" sz="1200" i="1" dirty="0"/>
              <a:t>Chlamydia trachomatis</a:t>
            </a:r>
            <a:r>
              <a:rPr lang="en-ZW" sz="1200" dirty="0"/>
              <a:t> and </a:t>
            </a:r>
            <a:r>
              <a:rPr lang="en-ZW" sz="1200" i="1" dirty="0"/>
              <a:t>Neisseria gonorrhoeae</a:t>
            </a:r>
            <a:r>
              <a:rPr lang="en-ZW" sz="1200" dirty="0"/>
              <a:t> in Zimbabwe: Results from the Zimbabwe STI </a:t>
            </a:r>
            <a:r>
              <a:rPr lang="en-ZW" sz="1200" dirty="0" err="1"/>
              <a:t>Etiology</a:t>
            </a:r>
            <a:r>
              <a:rPr lang="en-ZW" sz="1200" dirty="0"/>
              <a:t> Study. </a:t>
            </a:r>
            <a:r>
              <a:rPr lang="en-ZW" sz="1200" i="1" dirty="0"/>
              <a:t>Sex </a:t>
            </a:r>
            <a:r>
              <a:rPr lang="en-ZW" sz="1200" i="1" dirty="0" err="1"/>
              <a:t>Transm</a:t>
            </a:r>
            <a:r>
              <a:rPr lang="en-ZW" sz="1200" i="1" dirty="0"/>
              <a:t> Dis 2018;45:61-68.</a:t>
            </a:r>
            <a:endParaRPr lang="en-GB" sz="1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CF59070-2FD6-4945-8834-E6D9E39E8119}"/>
              </a:ext>
            </a:extLst>
          </p:cNvPr>
          <p:cNvSpPr txBox="1"/>
          <p:nvPr/>
        </p:nvSpPr>
        <p:spPr>
          <a:xfrm>
            <a:off x="407670" y="188640"/>
            <a:ext cx="853821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W" sz="2100" dirty="0">
                <a:solidFill>
                  <a:srgbClr val="990000"/>
                </a:solidFill>
                <a:latin typeface="Arial Black" panose="020B0A04020102020204" pitchFamily="34" charset="0"/>
              </a:rPr>
              <a:t>Aetiology of Genital Ulcer Diseases in Zimbabwe, 2014 to 2015 by Multiplex Polymerase Chain Reaction</a:t>
            </a:r>
          </a:p>
          <a:p>
            <a:pPr algn="ctr"/>
            <a:r>
              <a:rPr lang="en-ZW" sz="2100" dirty="0">
                <a:solidFill>
                  <a:srgbClr val="990000"/>
                </a:solidFill>
                <a:latin typeface="Arial Black" panose="020B0A04020102020204" pitchFamily="34" charset="0"/>
              </a:rPr>
              <a:t>N=200</a:t>
            </a:r>
            <a:endParaRPr lang="en-GB" sz="2100" dirty="0">
              <a:solidFill>
                <a:srgbClr val="990000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xmlns="" id="{CEA84030-E9CA-4D8A-92BA-91849A7EA8A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0882832"/>
              </p:ext>
            </p:extLst>
          </p:nvPr>
        </p:nvGraphicFramePr>
        <p:xfrm>
          <a:off x="683568" y="1196752"/>
          <a:ext cx="7776864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410252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DF0D313D-C6A5-4C63-B688-33021EF46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W" sz="2800" b="1" dirty="0">
                <a:solidFill>
                  <a:srgbClr val="990000"/>
                </a:solidFill>
              </a:rPr>
              <a:t>Aetiology of genital ulcer disease in South Africa, 2014-2016 (N = 366)</a:t>
            </a:r>
            <a:endParaRPr lang="en-GB" sz="2800" b="1" dirty="0">
              <a:solidFill>
                <a:srgbClr val="990000"/>
              </a:solidFill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xmlns="" id="{802192E6-29FA-45F6-9189-B6A22DB2536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447748"/>
              </p:ext>
            </p:extLst>
          </p:nvPr>
        </p:nvGraphicFramePr>
        <p:xfrm>
          <a:off x="611560" y="1196752"/>
          <a:ext cx="7704856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9D501136-D2A3-4101-A755-11F070D7992E}"/>
              </a:ext>
            </a:extLst>
          </p:cNvPr>
          <p:cNvSpPr/>
          <p:nvPr/>
        </p:nvSpPr>
        <p:spPr>
          <a:xfrm>
            <a:off x="323528" y="6141204"/>
            <a:ext cx="835292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Source: Ranmini Kularatne, Centre for HIV &amp; STIs, NICD. Aetiological Surveillance of Sexually Transmitted Infection Syndromes at Sentinel Sites: Germs-SA 2014-2016. </a:t>
            </a:r>
            <a:r>
              <a:rPr lang="en-GB" sz="11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Communicable Diseases Surveillance Bulletin</a:t>
            </a:r>
            <a:r>
              <a:rPr lang="en-GB" sz="1100" i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GB" sz="11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Volume 15. Issue 3 – November 2017</a:t>
            </a:r>
            <a:r>
              <a:rPr lang="en-GB" sz="11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GB" sz="1100" u="sng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http://www.nicd.ac.za/index.php/publications/communicable-diseases-surveillance-bulletin/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42563334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1EBCABA-E6F5-4530-9289-F31FA705C1B6}"/>
              </a:ext>
            </a:extLst>
          </p:cNvPr>
          <p:cNvSpPr txBox="1"/>
          <p:nvPr/>
        </p:nvSpPr>
        <p:spPr>
          <a:xfrm>
            <a:off x="323528" y="6241811"/>
            <a:ext cx="54200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W" sz="1200" dirty="0"/>
              <a:t>Source: CA Rietmeijer et al. The </a:t>
            </a:r>
            <a:r>
              <a:rPr lang="en-ZW" sz="1200" dirty="0" err="1"/>
              <a:t>etiology</a:t>
            </a:r>
            <a:r>
              <a:rPr lang="en-ZW" sz="1200" dirty="0"/>
              <a:t> of male Urethral Discharge in Zimbabwe: Results from the Zimbabwe STI </a:t>
            </a:r>
            <a:r>
              <a:rPr lang="en-ZW" sz="1200" dirty="0" err="1"/>
              <a:t>Etiology</a:t>
            </a:r>
            <a:r>
              <a:rPr lang="en-ZW" sz="1200" dirty="0"/>
              <a:t> Study. </a:t>
            </a:r>
            <a:r>
              <a:rPr lang="en-ZW" sz="1200" i="1" dirty="0"/>
              <a:t>Sex </a:t>
            </a:r>
            <a:r>
              <a:rPr lang="en-ZW" sz="1200" i="1" dirty="0" err="1"/>
              <a:t>Transm</a:t>
            </a:r>
            <a:r>
              <a:rPr lang="en-ZW" sz="1200" i="1" dirty="0"/>
              <a:t> Dis 2018;45:56-60.</a:t>
            </a:r>
            <a:endParaRPr lang="en-GB" sz="1200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xmlns="" id="{54BFB2AA-EC8B-494B-A823-477F6D87C3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7499206"/>
              </p:ext>
            </p:extLst>
          </p:nvPr>
        </p:nvGraphicFramePr>
        <p:xfrm>
          <a:off x="732116" y="1149569"/>
          <a:ext cx="7584300" cy="4871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A95A8A1-4DBC-45C8-919E-86980D5CE909}"/>
              </a:ext>
            </a:extLst>
          </p:cNvPr>
          <p:cNvSpPr txBox="1"/>
          <p:nvPr/>
        </p:nvSpPr>
        <p:spPr>
          <a:xfrm>
            <a:off x="407670" y="44624"/>
            <a:ext cx="85382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W" sz="2400" b="1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Aetiology of Urethral Discharge in Men in Zimbabwe, 2014 to 2015 by Multiplex Polymerase Chain Reaction</a:t>
            </a:r>
          </a:p>
          <a:p>
            <a:pPr algn="ctr"/>
            <a:r>
              <a:rPr lang="en-ZW" sz="2400" b="1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N=200</a:t>
            </a:r>
            <a:endParaRPr lang="en-GB" sz="2400" b="1" dirty="0">
              <a:solidFill>
                <a:srgbClr val="99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4" descr="ud1">
            <a:extLst>
              <a:ext uri="{FF2B5EF4-FFF2-40B4-BE49-F238E27FC236}">
                <a16:creationId xmlns:a16="http://schemas.microsoft.com/office/drawing/2014/main" xmlns="" id="{871EA665-5C2B-4888-BEA5-790D810DC5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1589" y="1052736"/>
            <a:ext cx="2102899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63336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F7FC5C-7E4B-49C0-A25F-44B7AE9E8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1238250"/>
          </a:xfrm>
        </p:spPr>
        <p:txBody>
          <a:bodyPr>
            <a:noAutofit/>
          </a:bodyPr>
          <a:lstStyle/>
          <a:p>
            <a:r>
              <a:rPr lang="en-ZW" sz="2400" b="1" dirty="0">
                <a:solidFill>
                  <a:srgbClr val="990000"/>
                </a:solidFill>
              </a:rPr>
              <a:t>Overall prevalence of sexually transmitted pathogens in men presenting with urethritis in South Africa, 2014–2016 (N = 808)</a:t>
            </a:r>
            <a:endParaRPr lang="en-GB" sz="2400" b="1" dirty="0">
              <a:solidFill>
                <a:srgbClr val="99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2D6EDD9A-680B-41FD-8D72-54B3E91C40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1268760"/>
            <a:ext cx="7098082" cy="483715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EDE9FDFC-5BE1-47EA-BE1F-4976122E2141}"/>
              </a:ext>
            </a:extLst>
          </p:cNvPr>
          <p:cNvSpPr/>
          <p:nvPr/>
        </p:nvSpPr>
        <p:spPr>
          <a:xfrm>
            <a:off x="323528" y="6213212"/>
            <a:ext cx="835292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Source: Ranmini Kularatne, Centre for HIV &amp; STIs, NICD. Aetiological Surveillance of Sexually Transmitted Infection Syndromes at Sentinel Sites: Germs-SA 2014-2016. </a:t>
            </a:r>
            <a:r>
              <a:rPr lang="en-GB" sz="11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Communicable Diseases Surveillance Bulletin</a:t>
            </a:r>
            <a:r>
              <a:rPr lang="en-GB" sz="1100" i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GB" sz="11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Volume 15. Issue 3 – November 2017</a:t>
            </a:r>
            <a:r>
              <a:rPr lang="en-GB" sz="11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GB" sz="1100" u="sng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http://www.nicd.ac.za/index.php/publications/communicable-diseases-surveillance-bulletin/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4875580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836316-6A1F-4F69-A811-EBDB50036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W" sz="2400" b="1" dirty="0">
                <a:solidFill>
                  <a:srgbClr val="990000"/>
                </a:solidFill>
              </a:rPr>
              <a:t>Aetiology of vaginal discharge syndrome in South Africa: 2014-2016</a:t>
            </a:r>
            <a:endParaRPr lang="en-GB" sz="2400" b="1" dirty="0">
              <a:solidFill>
                <a:srgbClr val="990000"/>
              </a:solidFill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xmlns="" id="{CC07F1FC-CA7C-448C-AB8E-4E2C27B6DBD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1613402"/>
              </p:ext>
            </p:extLst>
          </p:nvPr>
        </p:nvGraphicFramePr>
        <p:xfrm>
          <a:off x="899592" y="1268760"/>
          <a:ext cx="6912768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D6517F6-8C7B-42D0-88F1-F1516A8A6F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073" y="5149066"/>
            <a:ext cx="7740351" cy="1716717"/>
          </a:xfrm>
          <a:prstGeom prst="rect">
            <a:avLst/>
          </a:prstGeom>
        </p:spPr>
      </p:pic>
      <p:pic>
        <p:nvPicPr>
          <p:cNvPr id="6" name="Picture 8" descr="vagdisch">
            <a:extLst>
              <a:ext uri="{FF2B5EF4-FFF2-40B4-BE49-F238E27FC236}">
                <a16:creationId xmlns:a16="http://schemas.microsoft.com/office/drawing/2014/main" xmlns="" id="{8BDEF40C-B0E3-4DE7-ACBF-A64D40D65D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98424"/>
            <a:ext cx="1728192" cy="249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5888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Disclosure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8620891"/>
              </p:ext>
            </p:extLst>
          </p:nvPr>
        </p:nvGraphicFramePr>
        <p:xfrm>
          <a:off x="116130" y="1264528"/>
          <a:ext cx="8928000" cy="2956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848904">
                  <a:extLst>
                    <a:ext uri="{9D8B030D-6E8A-4147-A177-3AD203B41FA5}">
                      <a16:colId xmlns:a16="http://schemas.microsoft.com/office/drawing/2014/main" xmlns="" val="1605867189"/>
                    </a:ext>
                  </a:extLst>
                </a:gridCol>
                <a:gridCol w="3079096">
                  <a:extLst>
                    <a:ext uri="{9D8B030D-6E8A-4147-A177-3AD203B41FA5}">
                      <a16:colId xmlns:a16="http://schemas.microsoft.com/office/drawing/2014/main" xmlns="" val="32497087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Relations that could be relevant for the meeting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Company</a:t>
                      </a:r>
                      <a:r>
                        <a:rPr lang="en-GB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names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121780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Sponsorship or refund funds</a:t>
                      </a:r>
                    </a:p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ZW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None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264841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Payment or other financial remuneration</a:t>
                      </a:r>
                    </a:p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ZW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None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140921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Shareholder rights</a:t>
                      </a:r>
                    </a:p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ZW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None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298426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Other relations</a:t>
                      </a:r>
                    </a:p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ZW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None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6365470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CE3BD55-581E-4269-BBED-94A23D3C55B5}"/>
              </a:ext>
            </a:extLst>
          </p:cNvPr>
          <p:cNvSpPr txBox="1"/>
          <p:nvPr/>
        </p:nvSpPr>
        <p:spPr>
          <a:xfrm>
            <a:off x="116130" y="4751433"/>
            <a:ext cx="88483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W" sz="2400" dirty="0"/>
              <a:t>I have no conflict of interest relative to the subject matter of this presentation or the meeting.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9842860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9DA53A1-A2E1-4F8B-987C-01113EC26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b="1" dirty="0">
                <a:solidFill>
                  <a:srgbClr val="990000"/>
                </a:solidFill>
              </a:rPr>
              <a:t>The HIV prevalence among patients presenting with STI syndromes in South Africa, 2014-2016</a:t>
            </a:r>
            <a:endParaRPr lang="en-GB" sz="2400" b="1" dirty="0">
              <a:solidFill>
                <a:srgbClr val="990000"/>
              </a:solidFill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4C478FEC-19D9-4D3D-946F-4471761154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4864596"/>
              </p:ext>
            </p:extLst>
          </p:nvPr>
        </p:nvGraphicFramePr>
        <p:xfrm>
          <a:off x="893948" y="1628800"/>
          <a:ext cx="7350460" cy="29523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7615">
                  <a:extLst>
                    <a:ext uri="{9D8B030D-6E8A-4147-A177-3AD203B41FA5}">
                      <a16:colId xmlns:a16="http://schemas.microsoft.com/office/drawing/2014/main" xmlns="" val="263699388"/>
                    </a:ext>
                  </a:extLst>
                </a:gridCol>
                <a:gridCol w="1837615">
                  <a:extLst>
                    <a:ext uri="{9D8B030D-6E8A-4147-A177-3AD203B41FA5}">
                      <a16:colId xmlns:a16="http://schemas.microsoft.com/office/drawing/2014/main" xmlns="" val="2083356530"/>
                    </a:ext>
                  </a:extLst>
                </a:gridCol>
                <a:gridCol w="1837615">
                  <a:extLst>
                    <a:ext uri="{9D8B030D-6E8A-4147-A177-3AD203B41FA5}">
                      <a16:colId xmlns:a16="http://schemas.microsoft.com/office/drawing/2014/main" xmlns="" val="1379557441"/>
                    </a:ext>
                  </a:extLst>
                </a:gridCol>
                <a:gridCol w="1837615">
                  <a:extLst>
                    <a:ext uri="{9D8B030D-6E8A-4147-A177-3AD203B41FA5}">
                      <a16:colId xmlns:a16="http://schemas.microsoft.com/office/drawing/2014/main" xmlns="" val="2054090289"/>
                    </a:ext>
                  </a:extLst>
                </a:gridCol>
              </a:tblGrid>
              <a:tr h="738082">
                <a:tc>
                  <a:txBody>
                    <a:bodyPr/>
                    <a:lstStyle/>
                    <a:p>
                      <a:pPr algn="ctr"/>
                      <a:r>
                        <a:rPr lang="en-ZW" dirty="0">
                          <a:solidFill>
                            <a:schemeClr val="tx1"/>
                          </a:solidFill>
                        </a:rPr>
                        <a:t>STI syndrome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W" dirty="0">
                          <a:solidFill>
                            <a:schemeClr val="tx1"/>
                          </a:solidFill>
                        </a:rPr>
                        <a:t>N = 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W" dirty="0">
                          <a:solidFill>
                            <a:schemeClr val="tx1"/>
                          </a:solidFill>
                        </a:rPr>
                        <a:t>HIV co-infected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W" dirty="0">
                          <a:solidFill>
                            <a:schemeClr val="tx1"/>
                          </a:solidFill>
                        </a:rPr>
                        <a:t>Per cent HIV positive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37074061"/>
                  </a:ext>
                </a:extLst>
              </a:tr>
              <a:tr h="738082">
                <a:tc>
                  <a:txBody>
                    <a:bodyPr/>
                    <a:lstStyle/>
                    <a:p>
                      <a:pPr algn="l"/>
                      <a:r>
                        <a:rPr lang="en-ZW" dirty="0">
                          <a:solidFill>
                            <a:schemeClr val="tx1"/>
                          </a:solidFill>
                        </a:rPr>
                        <a:t>Genital Ulcer Disease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W" dirty="0">
                          <a:solidFill>
                            <a:schemeClr val="tx1"/>
                          </a:solidFill>
                        </a:rPr>
                        <a:t>363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W" dirty="0">
                          <a:solidFill>
                            <a:schemeClr val="tx1"/>
                          </a:solidFill>
                        </a:rPr>
                        <a:t>208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W" dirty="0">
                          <a:solidFill>
                            <a:schemeClr val="tx1"/>
                          </a:solidFill>
                        </a:rPr>
                        <a:t>57.3%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98582427"/>
                  </a:ext>
                </a:extLst>
              </a:tr>
              <a:tr h="738082">
                <a:tc>
                  <a:txBody>
                    <a:bodyPr/>
                    <a:lstStyle/>
                    <a:p>
                      <a:pPr algn="l"/>
                      <a:r>
                        <a:rPr lang="en-ZW" dirty="0">
                          <a:solidFill>
                            <a:schemeClr val="tx1"/>
                          </a:solidFill>
                        </a:rPr>
                        <a:t>Vaginal Discharge 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W" dirty="0">
                          <a:solidFill>
                            <a:schemeClr val="tx1"/>
                          </a:solidFill>
                        </a:rPr>
                        <a:t>742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W" dirty="0">
                          <a:solidFill>
                            <a:schemeClr val="tx1"/>
                          </a:solidFill>
                        </a:rPr>
                        <a:t>350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W" dirty="0">
                          <a:solidFill>
                            <a:schemeClr val="tx1"/>
                          </a:solidFill>
                        </a:rPr>
                        <a:t>47.2%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61274650"/>
                  </a:ext>
                </a:extLst>
              </a:tr>
              <a:tr h="738082">
                <a:tc>
                  <a:txBody>
                    <a:bodyPr/>
                    <a:lstStyle/>
                    <a:p>
                      <a:pPr algn="l"/>
                      <a:r>
                        <a:rPr lang="en-ZW" dirty="0">
                          <a:solidFill>
                            <a:schemeClr val="tx1"/>
                          </a:solidFill>
                        </a:rPr>
                        <a:t>Male urethral discharge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W" dirty="0">
                          <a:solidFill>
                            <a:schemeClr val="tx1"/>
                          </a:solidFill>
                        </a:rPr>
                        <a:t>784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W" dirty="0">
                          <a:solidFill>
                            <a:schemeClr val="tx1"/>
                          </a:solidFill>
                        </a:rPr>
                        <a:t>211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W" dirty="0">
                          <a:solidFill>
                            <a:schemeClr val="tx1"/>
                          </a:solidFill>
                        </a:rPr>
                        <a:t>26.6%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22823315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E3AE79EE-8260-4B9A-A22A-83FC6781D3E5}"/>
              </a:ext>
            </a:extLst>
          </p:cNvPr>
          <p:cNvSpPr/>
          <p:nvPr/>
        </p:nvSpPr>
        <p:spPr>
          <a:xfrm>
            <a:off x="827584" y="4725144"/>
            <a:ext cx="7560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There was a significant association between HIV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seropositivity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and all STI syndromes (p&lt;0.001). </a:t>
            </a:r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40494A9C-84F7-47A5-896A-679299B0D9EE}"/>
              </a:ext>
            </a:extLst>
          </p:cNvPr>
          <p:cNvSpPr/>
          <p:nvPr/>
        </p:nvSpPr>
        <p:spPr>
          <a:xfrm>
            <a:off x="323528" y="5517232"/>
            <a:ext cx="835292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Source: Ranmini Kularatne, Centre for HIV &amp; STIs, NICD. Aetiological Surveillance of Sexually Transmitted Infection Syndromes at Sentinel Sites: Germs-SA 2014-2016. </a:t>
            </a:r>
            <a:r>
              <a:rPr lang="en-GB" sz="11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Communicable Diseases Surveillance Bulletin</a:t>
            </a:r>
            <a:r>
              <a:rPr lang="en-GB" sz="1100" i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GB" sz="11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Volume 15. Issue 3 – November 2017</a:t>
            </a:r>
            <a:r>
              <a:rPr lang="en-GB" sz="11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GB" sz="1100" u="sng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http://www.nicd.ac.za/index.php/publications/communicable-diseases-surveillance-bulletin/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11429678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C:\Documents and Settings\davidl\My Documents\Photos of staff\2007_07_03\Figure 5.JPG">
            <a:extLst>
              <a:ext uri="{FF2B5EF4-FFF2-40B4-BE49-F238E27FC236}">
                <a16:creationId xmlns:a16="http://schemas.microsoft.com/office/drawing/2014/main" xmlns="" id="{B9E6C62F-827B-4440-A1A6-B6502118C4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" b="4040"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reeform 5">
            <a:extLst>
              <a:ext uri="{FF2B5EF4-FFF2-40B4-BE49-F238E27FC236}">
                <a16:creationId xmlns:a16="http://schemas.microsoft.com/office/drawing/2014/main" xmlns="" id="{87CC2527-562A-4F69-B487-4371E5B243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White">
          <a:xfrm>
            <a:off x="5616465" y="2277613"/>
            <a:ext cx="3527535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  <a:ex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D149C15-1FC1-4B0A-9BA2-DA443DE9C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6515" y="3231931"/>
            <a:ext cx="2889031" cy="1834056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rgbClr val="99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Antimicrobial Resistance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BCDAEC91-5BCE-4B55-9CC0-43EF94CB73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7110248" y="5123793"/>
            <a:ext cx="701565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95918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8114" y="116632"/>
            <a:ext cx="7956374" cy="936008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GB" sz="2800" dirty="0">
                <a:solidFill>
                  <a:srgbClr val="990000"/>
                </a:solidFill>
              </a:rPr>
              <a:t>Countries participating in WHO Gonococcal Antimicrobial Surveillance Programme (GASP)</a:t>
            </a:r>
            <a:endParaRPr lang="en-US" sz="2800" dirty="0">
              <a:solidFill>
                <a:srgbClr val="99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557338"/>
          <a:ext cx="8229600" cy="4568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290546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400" b="1" dirty="0">
                <a:solidFill>
                  <a:srgbClr val="990000"/>
                </a:solidFill>
              </a:rPr>
              <a:t>Countries with reported decreased susceptibility or with resistance to antibiotics for gonorrhoea </a:t>
            </a:r>
            <a:br>
              <a:rPr lang="en-GB" sz="2400" b="1" dirty="0">
                <a:solidFill>
                  <a:srgbClr val="990000"/>
                </a:solidFill>
              </a:rPr>
            </a:br>
            <a:r>
              <a:rPr lang="en-GB" sz="2400" b="1" dirty="0">
                <a:solidFill>
                  <a:srgbClr val="990000"/>
                </a:solidFill>
              </a:rPr>
              <a:t>GASP 2014</a:t>
            </a:r>
          </a:p>
        </p:txBody>
      </p:sp>
      <p:pic>
        <p:nvPicPr>
          <p:cNvPr id="3" name="Picture 2" descr="D:\AMR\AMR and untretable GC\PMED AMR 2 June 2017\Fig1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" y="1412777"/>
            <a:ext cx="3923198" cy="2381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91880" y="1268760"/>
            <a:ext cx="3096344" cy="110799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600" b="1" dirty="0"/>
              <a:t>51/77 (66%) countries </a:t>
            </a:r>
          </a:p>
          <a:p>
            <a:pPr marL="285750" indent="-285750">
              <a:buFontTx/>
              <a:buChar char="-"/>
            </a:pPr>
            <a:r>
              <a:rPr lang="en-GB" sz="1600" b="1" dirty="0"/>
              <a:t>decreased  susceptibility to </a:t>
            </a:r>
            <a:r>
              <a:rPr lang="en-GB" sz="1600" b="1" dirty="0" err="1"/>
              <a:t>Cephalosporins</a:t>
            </a:r>
            <a:endParaRPr lang="en-GB" sz="1600" b="1" dirty="0"/>
          </a:p>
          <a:p>
            <a:r>
              <a:rPr lang="en-GB" sz="1600" b="1" dirty="0"/>
              <a:t>(26 countries  ≥ 5%</a:t>
            </a:r>
            <a:r>
              <a:rPr lang="en-GB" b="1" dirty="0"/>
              <a:t>)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07504" y="6431101"/>
            <a:ext cx="17179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Wi et al PLOS Med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3737296" y="2492896"/>
            <a:ext cx="2016224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FF0000"/>
                </a:solidFill>
              </a:rPr>
              <a:t>Superbugs reported in Japan, Spain and France</a:t>
            </a:r>
            <a:endParaRPr lang="en-US" sz="1600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25" y="4005063"/>
            <a:ext cx="3702454" cy="224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520" y="2793483"/>
            <a:ext cx="3390480" cy="2059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563888" y="4149080"/>
            <a:ext cx="2376264" cy="110799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600" b="1" dirty="0"/>
              <a:t>47/58 (81%) countries - resistance to azithromycin</a:t>
            </a:r>
          </a:p>
          <a:p>
            <a:r>
              <a:rPr lang="en-GB" sz="1600" b="1" dirty="0"/>
              <a:t>(29 countries  ≥ 5%)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588224" y="4951396"/>
            <a:ext cx="2314105" cy="135421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600" b="1" dirty="0"/>
              <a:t>70/72 (97%) countries resistance to ciprofloxacin</a:t>
            </a:r>
          </a:p>
          <a:p>
            <a:r>
              <a:rPr lang="en-GB" sz="1600" b="1" dirty="0"/>
              <a:t>(14 countries  ≥ 90%) </a:t>
            </a:r>
          </a:p>
          <a:p>
            <a:r>
              <a:rPr lang="en-GB" sz="1600" b="1" dirty="0"/>
              <a:t>(52 countries  ≥ </a:t>
            </a:r>
            <a:r>
              <a:rPr lang="en-GB" b="1" dirty="0"/>
              <a:t>5%)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068088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8247CA9-7558-447F-B9B8-2D6E5AE49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980728"/>
          </a:xfrm>
        </p:spPr>
        <p:txBody>
          <a:bodyPr>
            <a:noAutofit/>
          </a:bodyPr>
          <a:lstStyle/>
          <a:p>
            <a:r>
              <a:rPr lang="en-ZW" sz="2400" b="1" dirty="0">
                <a:solidFill>
                  <a:srgbClr val="990000"/>
                </a:solidFill>
              </a:rPr>
              <a:t>Trends in </a:t>
            </a:r>
            <a:r>
              <a:rPr lang="en-ZW" sz="2400" b="1" i="1" dirty="0">
                <a:solidFill>
                  <a:srgbClr val="990000"/>
                </a:solidFill>
              </a:rPr>
              <a:t>N. gonorrhoeae</a:t>
            </a:r>
            <a:r>
              <a:rPr lang="en-ZW" sz="2400" b="1" dirty="0">
                <a:solidFill>
                  <a:srgbClr val="990000"/>
                </a:solidFill>
              </a:rPr>
              <a:t> AMR over 10 years in Johannesburg, South Africa, 2008–2016</a:t>
            </a:r>
            <a:endParaRPr lang="en-GB" sz="2400" b="1" dirty="0">
              <a:solidFill>
                <a:srgbClr val="99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CE71F59-2DF2-4BD0-806E-07A4B76DDC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980728"/>
            <a:ext cx="7776864" cy="467788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1D71D14-1161-4D52-BE22-AAEBEB88E484}"/>
              </a:ext>
            </a:extLst>
          </p:cNvPr>
          <p:cNvSpPr txBox="1"/>
          <p:nvPr/>
        </p:nvSpPr>
        <p:spPr>
          <a:xfrm>
            <a:off x="1460930" y="5661248"/>
            <a:ext cx="56890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W" dirty="0"/>
              <a:t>Antimicrobials tested: penicillin, tetracycline, ciprofloxacin.</a:t>
            </a:r>
          </a:p>
          <a:p>
            <a:r>
              <a:rPr lang="en-ZW" dirty="0"/>
              <a:t>MIC breakpoints: CLSI 2018, 28</a:t>
            </a:r>
            <a:r>
              <a:rPr lang="en-ZW" baseline="30000" dirty="0"/>
              <a:t>th</a:t>
            </a:r>
            <a:r>
              <a:rPr lang="en-ZW" dirty="0"/>
              <a:t> Edition </a:t>
            </a:r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81D80139-4E2D-4C04-BA60-C920FAF946DC}"/>
              </a:ext>
            </a:extLst>
          </p:cNvPr>
          <p:cNvSpPr/>
          <p:nvPr/>
        </p:nvSpPr>
        <p:spPr>
          <a:xfrm>
            <a:off x="323528" y="6310481"/>
            <a:ext cx="835292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Source: Ranmini K, et al. Trends in </a:t>
            </a:r>
            <a:r>
              <a:rPr lang="en-GB" sz="11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Neisseria gonorrhoeae</a:t>
            </a:r>
            <a:r>
              <a:rPr lang="en-GB" sz="11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Antimicrobial Resistance over a Ten-Year Surveillance Period, Johannesburg, South Africa, 2008– 2017. </a:t>
            </a:r>
            <a:r>
              <a:rPr lang="en-GB" sz="11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Antibiotics 2018, 7,58.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11597925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2BF103B-6FD3-4177-852B-32BAED9A8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4624"/>
            <a:ext cx="8892480" cy="1238250"/>
          </a:xfrm>
        </p:spPr>
        <p:txBody>
          <a:bodyPr>
            <a:noAutofit/>
          </a:bodyPr>
          <a:lstStyle/>
          <a:p>
            <a:r>
              <a:rPr lang="en-GB" sz="2400" b="1" dirty="0">
                <a:solidFill>
                  <a:srgbClr val="990000"/>
                </a:solidFill>
              </a:rPr>
              <a:t>Neisseria gonorrhoeae antimicrobial susceptibility profiles, national sexually transmitted infection (STI) syndrome surveillance, South Africa, 2014 – 2016, (n = 330)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EA3C106-4964-4530-82AC-34CA5DBB3A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8760"/>
            <a:ext cx="9144000" cy="475947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1D75864-3D09-428D-9542-1E42B9BE971A}"/>
              </a:ext>
            </a:extLst>
          </p:cNvPr>
          <p:cNvSpPr txBox="1"/>
          <p:nvPr/>
        </p:nvSpPr>
        <p:spPr>
          <a:xfrm>
            <a:off x="179512" y="6237312"/>
            <a:ext cx="8856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W" dirty="0"/>
              <a:t>All were susceptible to Ceftriaxone, Cefixime and 99.4% were susceptible to Azithromycin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61001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5216" y="260744"/>
            <a:ext cx="6638782" cy="8640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990000"/>
                </a:solidFill>
              </a:rPr>
              <a:t>Take </a:t>
            </a:r>
            <a:r>
              <a:rPr lang="en-GB" sz="2800" dirty="0">
                <a:solidFill>
                  <a:srgbClr val="990000"/>
                </a:solidFill>
              </a:rPr>
              <a:t>Home</a:t>
            </a:r>
            <a:r>
              <a:rPr lang="en-GB" dirty="0">
                <a:solidFill>
                  <a:srgbClr val="990000"/>
                </a:solidFill>
              </a:rPr>
              <a:t> Messages</a:t>
            </a:r>
            <a:endParaRPr lang="en-US" dirty="0">
              <a:solidFill>
                <a:srgbClr val="99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980728"/>
            <a:ext cx="8640960" cy="5472608"/>
          </a:xfrm>
        </p:spPr>
        <p:txBody>
          <a:bodyPr>
            <a:noAutofit/>
          </a:bodyPr>
          <a:lstStyle/>
          <a:p>
            <a:r>
              <a:rPr lang="en-GB" dirty="0">
                <a:latin typeface="+mn-lt"/>
              </a:rPr>
              <a:t>STIs are still a significant cause of morbidity requiring a public health approach to their prevention and control;</a:t>
            </a:r>
          </a:p>
          <a:p>
            <a:r>
              <a:rPr lang="en-GB" dirty="0">
                <a:latin typeface="+mn-lt"/>
              </a:rPr>
              <a:t>Herpes simplex virus infections have become the predominant cause of genital ulcerative diseases;</a:t>
            </a:r>
          </a:p>
          <a:p>
            <a:r>
              <a:rPr lang="en-GB" dirty="0">
                <a:latin typeface="+mn-lt"/>
              </a:rPr>
              <a:t>Gonococcal infections still predominate as causes of genital discharge diseases in sub-Saharan Africa;</a:t>
            </a:r>
          </a:p>
          <a:p>
            <a:r>
              <a:rPr lang="en-GB" dirty="0">
                <a:latin typeface="+mn-lt"/>
              </a:rPr>
              <a:t>Magnitude of the problem of AMR in STIs is not systematically surveyed, if at all, by Low- and Middle-income countries:</a:t>
            </a:r>
          </a:p>
          <a:p>
            <a:pPr lvl="1"/>
            <a:r>
              <a:rPr lang="en-GB" sz="2000" dirty="0">
                <a:latin typeface="+mn-lt"/>
              </a:rPr>
              <a:t>creates an unhealthy unknown in the control of the spread of antimicrobial resistance and effective management of STIs</a:t>
            </a:r>
          </a:p>
          <a:p>
            <a:r>
              <a:rPr lang="en-ZW" dirty="0">
                <a:latin typeface="+mn-lt"/>
              </a:rPr>
              <a:t>“</a:t>
            </a:r>
            <a:r>
              <a:rPr lang="en-GB" dirty="0">
                <a:latin typeface="+mn-lt"/>
              </a:rPr>
              <a:t>Classic” STIs and HIV have an epidemiological synergy in need of joint planning and collaboration at all levels of health-care</a:t>
            </a:r>
            <a:r>
              <a:rPr lang="en-GB" dirty="0" smtClean="0">
                <a:latin typeface="+mn-lt"/>
              </a:rPr>
              <a:t>.</a:t>
            </a:r>
            <a:endParaRPr lang="en-GB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139662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5216" y="260744"/>
            <a:ext cx="6638782" cy="8640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990000"/>
                </a:solidFill>
              </a:rPr>
              <a:t>Take </a:t>
            </a:r>
            <a:r>
              <a:rPr lang="en-GB" sz="2800" dirty="0">
                <a:solidFill>
                  <a:srgbClr val="990000"/>
                </a:solidFill>
              </a:rPr>
              <a:t>Home</a:t>
            </a:r>
            <a:r>
              <a:rPr lang="en-GB" dirty="0">
                <a:solidFill>
                  <a:srgbClr val="990000"/>
                </a:solidFill>
              </a:rPr>
              <a:t> Messages</a:t>
            </a:r>
            <a:endParaRPr lang="en-US" dirty="0">
              <a:solidFill>
                <a:srgbClr val="99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980728"/>
            <a:ext cx="8640960" cy="5472608"/>
          </a:xfrm>
        </p:spPr>
        <p:txBody>
          <a:bodyPr>
            <a:noAutofit/>
          </a:bodyPr>
          <a:lstStyle/>
          <a:p>
            <a:r>
              <a:rPr lang="en-ZW" sz="2800" dirty="0">
                <a:latin typeface="+mn-lt"/>
              </a:rPr>
              <a:t>P</a:t>
            </a:r>
            <a:r>
              <a:rPr lang="en-GB" sz="2800" dirty="0" err="1">
                <a:latin typeface="+mn-lt"/>
              </a:rPr>
              <a:t>revention</a:t>
            </a:r>
            <a:r>
              <a:rPr lang="en-GB" sz="2800" dirty="0">
                <a:latin typeface="+mn-lt"/>
              </a:rPr>
              <a:t> is the key:</a:t>
            </a:r>
          </a:p>
          <a:p>
            <a:pPr lvl="1"/>
            <a:r>
              <a:rPr lang="en-ZW" dirty="0">
                <a:latin typeface="+mn-lt"/>
              </a:rPr>
              <a:t>Primary prevention</a:t>
            </a:r>
          </a:p>
          <a:p>
            <a:pPr lvl="1"/>
            <a:r>
              <a:rPr lang="en-ZW" dirty="0">
                <a:latin typeface="+mn-lt"/>
              </a:rPr>
              <a:t>Condoms</a:t>
            </a:r>
          </a:p>
          <a:p>
            <a:pPr lvl="1"/>
            <a:r>
              <a:rPr lang="en-ZW" dirty="0">
                <a:latin typeface="+mn-lt"/>
              </a:rPr>
              <a:t>Vaccines</a:t>
            </a:r>
          </a:p>
          <a:p>
            <a:pPr lvl="1"/>
            <a:r>
              <a:rPr lang="en-ZW" dirty="0">
                <a:latin typeface="+mn-lt"/>
              </a:rPr>
              <a:t>Point-of-care Diagnostic Tests</a:t>
            </a:r>
          </a:p>
          <a:p>
            <a:pPr lvl="1"/>
            <a:r>
              <a:rPr lang="en-ZW" dirty="0">
                <a:latin typeface="+mn-lt"/>
              </a:rPr>
              <a:t>Effective treatments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860983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130622"/>
            <a:ext cx="8229600" cy="850106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altLang="en-US" sz="2800" dirty="0">
                <a:solidFill>
                  <a:srgbClr val="990000"/>
                </a:solidFill>
              </a:rPr>
              <a:t>WHO estimates 357 million new cases of </a:t>
            </a:r>
            <a:br>
              <a:rPr lang="en-US" altLang="en-US" sz="2800" dirty="0">
                <a:solidFill>
                  <a:srgbClr val="990000"/>
                </a:solidFill>
              </a:rPr>
            </a:br>
            <a:r>
              <a:rPr lang="en-US" altLang="en-US" sz="2800" dirty="0">
                <a:solidFill>
                  <a:srgbClr val="990000"/>
                </a:solidFill>
              </a:rPr>
              <a:t>four curable STIs in 15-49 year-olds in 2012</a:t>
            </a:r>
            <a:br>
              <a:rPr lang="en-US" altLang="en-US" sz="2800" dirty="0">
                <a:solidFill>
                  <a:srgbClr val="990000"/>
                </a:solidFill>
              </a:rPr>
            </a:br>
            <a:endParaRPr lang="en-US" sz="2800" dirty="0">
              <a:solidFill>
                <a:srgbClr val="99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92806"/>
            <a:ext cx="7377533" cy="4202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107504" y="5995365"/>
            <a:ext cx="4973604" cy="338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44" tIns="45672" rIns="91344" bIns="45672">
            <a:spAutoFit/>
          </a:bodyPr>
          <a:lstStyle>
            <a:lvl1pPr eaLnBrk="0" hangingPunct="0">
              <a:defRPr sz="40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40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40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40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40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1600" dirty="0">
                <a:solidFill>
                  <a:srgbClr val="000000"/>
                </a:solidFill>
                <a:latin typeface="+mn-lt"/>
                <a:cs typeface="Calibri" pitchFamily="34" charset="0"/>
              </a:rPr>
              <a:t>Curable STIs: chlamydia, gonorrhea, syphilis, trichomoniasis</a:t>
            </a:r>
          </a:p>
        </p:txBody>
      </p:sp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0" y="6443214"/>
            <a:ext cx="7360022" cy="30768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44" tIns="45672" rIns="91344" bIns="45672">
            <a:spAutoFit/>
          </a:bodyPr>
          <a:lstStyle>
            <a:lvl1pPr eaLnBrk="0" hangingPunct="0">
              <a:defRPr sz="40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40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40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40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40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1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Source: WHO. Global incidence and prevalence of selected curable sexually transmitted infections - 2012</a:t>
            </a:r>
            <a:r>
              <a:rPr lang="en-US" altLang="en-US" sz="1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6588224" y="1641091"/>
            <a:ext cx="2309813" cy="707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44" tIns="45672" rIns="91344" bIns="45672">
            <a:spAutoFit/>
          </a:bodyPr>
          <a:lstStyle>
            <a:lvl1pPr eaLnBrk="0" hangingPunct="0">
              <a:defRPr sz="40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40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40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40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40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2000" dirty="0">
                <a:solidFill>
                  <a:srgbClr val="004D86"/>
                </a:solidFill>
                <a:latin typeface="+mn-lt"/>
              </a:rPr>
              <a:t>&gt; 1 million new cases of STI </a:t>
            </a:r>
            <a:r>
              <a:rPr lang="en-GB" altLang="en-US" sz="2000" dirty="0">
                <a:solidFill>
                  <a:srgbClr val="004D86"/>
                </a:solidFill>
                <a:latin typeface="+mn-lt"/>
              </a:rPr>
              <a:t>/</a:t>
            </a:r>
            <a:r>
              <a:rPr lang="en-US" altLang="en-US" sz="2000" dirty="0">
                <a:solidFill>
                  <a:srgbClr val="004D86"/>
                </a:solidFill>
                <a:latin typeface="+mn-lt"/>
              </a:rPr>
              <a:t> day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7"/>
          <a:stretch/>
        </p:blipFill>
        <p:spPr bwMode="auto">
          <a:xfrm>
            <a:off x="7120458" y="2789238"/>
            <a:ext cx="18161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6450" y="3294063"/>
            <a:ext cx="1987550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3"/>
          <a:stretch/>
        </p:blipFill>
        <p:spPr bwMode="auto">
          <a:xfrm>
            <a:off x="7184082" y="3802063"/>
            <a:ext cx="18351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13419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0"/>
          <p:cNvSpPr>
            <a:spLocks noGrp="1"/>
          </p:cNvSpPr>
          <p:nvPr>
            <p:ph type="ctrTitle"/>
          </p:nvPr>
        </p:nvSpPr>
        <p:spPr>
          <a:xfrm>
            <a:off x="755576" y="188640"/>
            <a:ext cx="8064896" cy="627448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l"/>
            <a:r>
              <a:rPr lang="en-GB" altLang="en-US" sz="2800" b="1" dirty="0">
                <a:solidFill>
                  <a:srgbClr val="990000"/>
                </a:solidFill>
              </a:rPr>
              <a:t>Global Incidence of 4 Curable STIs: WHO 2012</a:t>
            </a:r>
            <a:endParaRPr lang="en-US" altLang="en-US" sz="2800" b="1" dirty="0">
              <a:solidFill>
                <a:srgbClr val="990000"/>
              </a:solidFill>
            </a:endParaRPr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746065"/>
            <a:ext cx="6912768" cy="4200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702" name="TextBox 5"/>
          <p:cNvSpPr txBox="1">
            <a:spLocks noChangeArrowheads="1"/>
          </p:cNvSpPr>
          <p:nvPr/>
        </p:nvSpPr>
        <p:spPr bwMode="auto">
          <a:xfrm>
            <a:off x="35496" y="6228601"/>
            <a:ext cx="6120680" cy="58477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altLang="en-US" sz="800" i="1" dirty="0">
                <a:latin typeface="Calibri" pitchFamily="34" charset="0"/>
              </a:rPr>
              <a:t>Source:  WHO, Global Health Sector Strategy on Sexually Transmitted Infections, 2016-2021</a:t>
            </a:r>
          </a:p>
          <a:p>
            <a:pPr eaLnBrk="1" hangingPunct="1"/>
            <a:r>
              <a:rPr lang="en-US" altLang="en-US" sz="800" dirty="0">
                <a:latin typeface="Calibri" pitchFamily="34" charset="0"/>
              </a:rPr>
              <a:t>Newman L, Rowley J, Vander Hoorn S, </a:t>
            </a:r>
            <a:r>
              <a:rPr lang="en-US" altLang="en-US" sz="800" dirty="0" err="1">
                <a:latin typeface="Calibri" pitchFamily="34" charset="0"/>
              </a:rPr>
              <a:t>Wijesooriya</a:t>
            </a:r>
            <a:r>
              <a:rPr lang="en-US" altLang="en-US" sz="800" dirty="0">
                <a:latin typeface="Calibri" pitchFamily="34" charset="0"/>
              </a:rPr>
              <a:t> NS, Unemo M, et al. (2015) Global Estimates of the Prevalence and Incidence of Four Curable Sexually Transmitted Infections in 2012 Based on Systematic Review and Global Reporting. PLOS ONE 10(12): e0143304. https://doi.org/10.1371/journal.pone.0143304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25144"/>
            <a:ext cx="5832648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45663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44624"/>
            <a:ext cx="8445624" cy="850106"/>
          </a:xfrm>
        </p:spPr>
        <p:txBody>
          <a:bodyPr>
            <a:noAutofit/>
          </a:bodyPr>
          <a:lstStyle/>
          <a:p>
            <a:r>
              <a:rPr lang="en-GB" sz="2400" b="1" dirty="0">
                <a:solidFill>
                  <a:srgbClr val="990000"/>
                </a:solidFill>
              </a:rPr>
              <a:t>Prevalence of STIs in sub-Saharan Africa: Individual patient data meta-analysis of 18 HIV prevalence studies</a:t>
            </a:r>
            <a:endParaRPr lang="en-US" sz="2400" b="1" dirty="0">
              <a:solidFill>
                <a:srgbClr val="990000"/>
              </a:solidFill>
            </a:endParaRPr>
          </a:p>
        </p:txBody>
      </p:sp>
      <p:graphicFrame>
        <p:nvGraphicFramePr>
          <p:cNvPr id="6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856827323"/>
              </p:ext>
            </p:extLst>
          </p:nvPr>
        </p:nvGraphicFramePr>
        <p:xfrm>
          <a:off x="395536" y="1268760"/>
          <a:ext cx="4100264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ontent Placeholder 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682025148"/>
              </p:ext>
            </p:extLst>
          </p:nvPr>
        </p:nvGraphicFramePr>
        <p:xfrm>
          <a:off x="4788024" y="1228574"/>
          <a:ext cx="4211960" cy="55127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619672" y="1077621"/>
            <a:ext cx="1942070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2000" dirty="0"/>
              <a:t>15 – 24 years old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5868144" y="1077621"/>
            <a:ext cx="1942070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2000" dirty="0"/>
              <a:t>25 – 49 years old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72008" y="6536377"/>
            <a:ext cx="5508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/>
              <a:t>Torrone EA, Morrison CS, Chen PL, </a:t>
            </a:r>
            <a:r>
              <a:rPr lang="it-IT" sz="1200" dirty="0" err="1"/>
              <a:t>Kwok</a:t>
            </a:r>
            <a:r>
              <a:rPr lang="it-IT" sz="1200" dirty="0"/>
              <a:t> C, Francis SC, et al. </a:t>
            </a:r>
            <a:r>
              <a:rPr lang="en-US" sz="1200" dirty="0" err="1"/>
              <a:t>PLoS</a:t>
            </a:r>
            <a:r>
              <a:rPr lang="en-US" sz="1200" dirty="0"/>
              <a:t> Med. February 2018.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95936" y="6156012"/>
            <a:ext cx="5112569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BV was high among 25–49 year-olds range: 33–44%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8807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1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8170" y="1246297"/>
            <a:ext cx="4727154" cy="232683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43608" y="89924"/>
            <a:ext cx="7424678" cy="746788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sz="2800" dirty="0">
                <a:solidFill>
                  <a:srgbClr val="990000"/>
                </a:solidFill>
              </a:rPr>
              <a:t>Syphilis is on the rise in a number of countries</a:t>
            </a:r>
            <a:endParaRPr lang="en-GB" sz="2800" dirty="0">
              <a:solidFill>
                <a:srgbClr val="990000"/>
              </a:solidFill>
            </a:endParaRPr>
          </a:p>
        </p:txBody>
      </p:sp>
      <p:sp>
        <p:nvSpPr>
          <p:cNvPr id="31748" name="TextBox 5"/>
          <p:cNvSpPr txBox="1">
            <a:spLocks noChangeArrowheads="1"/>
          </p:cNvSpPr>
          <p:nvPr/>
        </p:nvSpPr>
        <p:spPr bwMode="auto">
          <a:xfrm>
            <a:off x="35496" y="6381328"/>
            <a:ext cx="6480720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800" dirty="0">
                <a:latin typeface="Calibri" pitchFamily="34" charset="0"/>
              </a:rPr>
              <a:t>Source: </a:t>
            </a:r>
            <a:r>
              <a:rPr lang="en-US" altLang="en-US" sz="800" dirty="0" err="1">
                <a:latin typeface="Calibri" pitchFamily="34" charset="0"/>
              </a:rPr>
              <a:t>MoH</a:t>
            </a:r>
            <a:r>
              <a:rPr lang="en-US" altLang="en-US" sz="800" dirty="0">
                <a:latin typeface="Calibri" pitchFamily="34" charset="0"/>
              </a:rPr>
              <a:t> Malaysia (2016) Surveillance data, HIV/STI/Hepatitis C sector</a:t>
            </a:r>
          </a:p>
          <a:p>
            <a:pPr eaLnBrk="1" hangingPunct="1"/>
            <a:r>
              <a:rPr lang="en-US" altLang="en-US" sz="800" dirty="0">
                <a:latin typeface="Calibri" pitchFamily="34" charset="0"/>
              </a:rPr>
              <a:t>               Mongolia National Centre for Communicable Diseases</a:t>
            </a:r>
          </a:p>
          <a:p>
            <a:pPr eaLnBrk="1" hangingPunct="1"/>
            <a:endParaRPr lang="en-GB" altLang="en-US" sz="800" dirty="0">
              <a:latin typeface="Calibri" pitchFamily="34" charset="0"/>
            </a:endParaRPr>
          </a:p>
        </p:txBody>
      </p:sp>
      <p:sp>
        <p:nvSpPr>
          <p:cNvPr id="31751" name="TextBox 6"/>
          <p:cNvSpPr txBox="1">
            <a:spLocks noChangeArrowheads="1"/>
          </p:cNvSpPr>
          <p:nvPr/>
        </p:nvSpPr>
        <p:spPr bwMode="auto">
          <a:xfrm>
            <a:off x="1797547" y="868650"/>
            <a:ext cx="515071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000" dirty="0">
                <a:solidFill>
                  <a:srgbClr val="000000"/>
                </a:solidFill>
                <a:latin typeface="Calibri" pitchFamily="34" charset="0"/>
              </a:rPr>
              <a:t>Syphilis incidence rates 1981-2016 (Malaysia)</a:t>
            </a:r>
            <a:endParaRPr lang="en-GB" altLang="en-US" sz="20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1752" name="TextBox 11"/>
          <p:cNvSpPr txBox="1">
            <a:spLocks noChangeArrowheads="1"/>
          </p:cNvSpPr>
          <p:nvPr/>
        </p:nvSpPr>
        <p:spPr bwMode="auto">
          <a:xfrm>
            <a:off x="899592" y="3447165"/>
            <a:ext cx="741682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altLang="en-US" sz="2000" dirty="0">
                <a:latin typeface="Calibri" pitchFamily="34" charset="0"/>
              </a:rPr>
              <a:t>Case reports of syphilis per</a:t>
            </a:r>
            <a:r>
              <a:rPr lang="mn-MN" altLang="en-US" sz="2000" dirty="0">
                <a:latin typeface="Calibri" pitchFamily="34" charset="0"/>
              </a:rPr>
              <a:t> 10</a:t>
            </a:r>
            <a:r>
              <a:rPr lang="en-US" altLang="en-US" sz="2000" dirty="0">
                <a:latin typeface="Calibri" pitchFamily="34" charset="0"/>
              </a:rPr>
              <a:t>0,</a:t>
            </a:r>
            <a:r>
              <a:rPr lang="mn-MN" altLang="en-US" sz="2000" dirty="0">
                <a:latin typeface="Calibri" pitchFamily="34" charset="0"/>
              </a:rPr>
              <a:t>000 </a:t>
            </a:r>
            <a:r>
              <a:rPr lang="en-US" altLang="en-US" sz="2000" dirty="0">
                <a:latin typeface="Calibri" pitchFamily="34" charset="0"/>
              </a:rPr>
              <a:t>pop.</a:t>
            </a:r>
            <a:r>
              <a:rPr lang="en-GB" altLang="en-US" sz="2000" dirty="0">
                <a:latin typeface="Calibri" pitchFamily="34" charset="0"/>
              </a:rPr>
              <a:t> 2007-2016 </a:t>
            </a:r>
            <a:r>
              <a:rPr lang="en-GB" altLang="en-US" sz="2000" dirty="0">
                <a:solidFill>
                  <a:srgbClr val="000000"/>
                </a:solidFill>
                <a:latin typeface="Calibri" pitchFamily="34" charset="0"/>
              </a:rPr>
              <a:t>(Mongolia)</a:t>
            </a:r>
          </a:p>
        </p:txBody>
      </p:sp>
      <p:pic>
        <p:nvPicPr>
          <p:cNvPr id="31754" name="Picture 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40"/>
          <a:stretch>
            <a:fillRect/>
          </a:stretch>
        </p:blipFill>
        <p:spPr bwMode="auto">
          <a:xfrm>
            <a:off x="1677049" y="3746114"/>
            <a:ext cx="5443252" cy="2779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57809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876B9A1-890D-4746-984D-A9E9F1BCE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96" y="0"/>
            <a:ext cx="9108504" cy="1238250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990000"/>
                </a:solidFill>
              </a:rPr>
              <a:t>Number of syphilis cases and annual growth rate of syphilis cases reported in China from 2008 to 2017</a:t>
            </a:r>
            <a:endParaRPr lang="en-GB" sz="2800" b="1" dirty="0">
              <a:solidFill>
                <a:srgbClr val="990000"/>
              </a:solidFill>
            </a:endParaRPr>
          </a:p>
        </p:txBody>
      </p:sp>
      <p:pic>
        <p:nvPicPr>
          <p:cNvPr id="3" name="图片 11" descr="图片1">
            <a:extLst>
              <a:ext uri="{FF2B5EF4-FFF2-40B4-BE49-F238E27FC236}">
                <a16:creationId xmlns:a16="http://schemas.microsoft.com/office/drawing/2014/main" xmlns="" id="{95B45BEC-B1B5-46F4-BD1E-2F4187458CF6}"/>
              </a:ext>
            </a:extLst>
          </p:cNvPr>
          <p:cNvPicPr/>
          <p:nvPr/>
        </p:nvPicPr>
        <p:blipFill>
          <a:blip r:embed="rId2" cstate="print"/>
          <a:srcRect l="5403" r="-460" b="19275"/>
          <a:stretch>
            <a:fillRect/>
          </a:stretch>
        </p:blipFill>
        <p:spPr>
          <a:xfrm>
            <a:off x="2195736" y="3789040"/>
            <a:ext cx="4752528" cy="2736304"/>
          </a:xfrm>
          <a:prstGeom prst="rect">
            <a:avLst/>
          </a:prstGeom>
        </p:spPr>
      </p:pic>
      <p:pic>
        <p:nvPicPr>
          <p:cNvPr id="4" name="图片 12" descr="图片2">
            <a:extLst>
              <a:ext uri="{FF2B5EF4-FFF2-40B4-BE49-F238E27FC236}">
                <a16:creationId xmlns:a16="http://schemas.microsoft.com/office/drawing/2014/main" xmlns="" id="{BB017E42-2D97-40F1-8230-6C45498E478B}"/>
              </a:ext>
            </a:extLst>
          </p:cNvPr>
          <p:cNvPicPr/>
          <p:nvPr/>
        </p:nvPicPr>
        <p:blipFill>
          <a:blip r:embed="rId3" cstate="print"/>
          <a:srcRect l="3669" t="8110" r="-30"/>
          <a:stretch>
            <a:fillRect/>
          </a:stretch>
        </p:blipFill>
        <p:spPr>
          <a:xfrm>
            <a:off x="1691680" y="1052736"/>
            <a:ext cx="4475440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1937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06B8260-03A4-4041-A9CA-F61F19DB2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96" y="0"/>
            <a:ext cx="9108504" cy="123825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GB" sz="2800" b="1" dirty="0">
                <a:solidFill>
                  <a:srgbClr val="990000"/>
                </a:solidFill>
              </a:rPr>
              <a:t>Common STIs reported to the NSACP, Sri Lanka, 2017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CBC7B81-CB2C-42F3-ABF4-F361887A1252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7" r="6799"/>
          <a:stretch/>
        </p:blipFill>
        <p:spPr bwMode="auto">
          <a:xfrm>
            <a:off x="467544" y="1412776"/>
            <a:ext cx="7992888" cy="4752528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30F4193F-9710-4B5B-BF70-281E0B974D40}"/>
              </a:ext>
            </a:extLst>
          </p:cNvPr>
          <p:cNvSpPr/>
          <p:nvPr/>
        </p:nvSpPr>
        <p:spPr>
          <a:xfrm>
            <a:off x="395536" y="6218148"/>
            <a:ext cx="84969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/>
              <a:t>Source: Annual Report of the National STD/AIDS Control Programme 2017</a:t>
            </a:r>
          </a:p>
          <a:p>
            <a:r>
              <a:rPr lang="en-GB" sz="1400" dirty="0"/>
              <a:t>- </a:t>
            </a:r>
            <a:r>
              <a:rPr lang="en-GB" sz="1400" dirty="0" err="1"/>
              <a:t>Dr.</a:t>
            </a:r>
            <a:r>
              <a:rPr lang="en-GB" sz="1400" dirty="0"/>
              <a:t> Ajith </a:t>
            </a:r>
            <a:r>
              <a:rPr lang="en-GB" sz="1400" dirty="0" err="1"/>
              <a:t>Karawita</a:t>
            </a:r>
            <a:r>
              <a:rPr lang="en-GB" sz="1400" dirty="0"/>
              <a:t>. MBBS, </a:t>
            </a:r>
            <a:r>
              <a:rPr lang="en-GB" sz="1400" dirty="0" err="1"/>
              <a:t>Pg</a:t>
            </a:r>
            <a:r>
              <a:rPr lang="en-GB" sz="1400" dirty="0"/>
              <a:t> Dip </a:t>
            </a:r>
            <a:r>
              <a:rPr lang="en-GB" sz="1400" dirty="0" err="1"/>
              <a:t>Ven</a:t>
            </a:r>
            <a:r>
              <a:rPr lang="en-GB" sz="1400" dirty="0"/>
              <a:t>, MD, </a:t>
            </a:r>
            <a:r>
              <a:rPr lang="en-GB" sz="1400" dirty="0" err="1"/>
              <a:t>FSLCoSHH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9181253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06B8260-03A4-4041-A9CA-F61F19DB2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96" y="0"/>
            <a:ext cx="8856984" cy="1238250"/>
          </a:xfrm>
        </p:spPr>
        <p:txBody>
          <a:bodyPr>
            <a:noAutofit/>
          </a:bodyPr>
          <a:lstStyle/>
          <a:p>
            <a:r>
              <a:rPr lang="en-GB" sz="2800" b="1" dirty="0">
                <a:solidFill>
                  <a:srgbClr val="990000"/>
                </a:solidFill>
              </a:rPr>
              <a:t>STI rates per 100,000 adult population (15+ years) in Sri Lanka, 2017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DF09FD5-BA5D-4454-B8EF-98955D7459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08" y="1412776"/>
            <a:ext cx="9001896" cy="489962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4911780-2F46-45F6-BC4F-9C89EA1ACD4F}"/>
              </a:ext>
            </a:extLst>
          </p:cNvPr>
          <p:cNvSpPr/>
          <p:nvPr/>
        </p:nvSpPr>
        <p:spPr>
          <a:xfrm>
            <a:off x="395536" y="6218148"/>
            <a:ext cx="84969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/>
              <a:t>Source: Annual Report of the National STD/AIDS Control Programme 2017</a:t>
            </a:r>
          </a:p>
          <a:p>
            <a:r>
              <a:rPr lang="en-GB" sz="1400" dirty="0"/>
              <a:t>- </a:t>
            </a:r>
            <a:r>
              <a:rPr lang="en-GB" sz="1400" dirty="0" err="1"/>
              <a:t>Dr.</a:t>
            </a:r>
            <a:r>
              <a:rPr lang="en-GB" sz="1400" dirty="0"/>
              <a:t> Ajith </a:t>
            </a:r>
            <a:r>
              <a:rPr lang="en-GB" sz="1400" dirty="0" err="1"/>
              <a:t>Karawita</a:t>
            </a:r>
            <a:r>
              <a:rPr lang="en-GB" sz="1400" dirty="0"/>
              <a:t>. MBBS, </a:t>
            </a:r>
            <a:r>
              <a:rPr lang="en-GB" sz="1400" dirty="0" err="1"/>
              <a:t>Pg</a:t>
            </a:r>
            <a:r>
              <a:rPr lang="en-GB" sz="1400" dirty="0"/>
              <a:t> Dip </a:t>
            </a:r>
            <a:r>
              <a:rPr lang="en-GB" sz="1400" dirty="0" err="1"/>
              <a:t>Ven</a:t>
            </a:r>
            <a:r>
              <a:rPr lang="en-GB" sz="1400" dirty="0"/>
              <a:t>, MD, </a:t>
            </a:r>
            <a:r>
              <a:rPr lang="en-GB" sz="1400" dirty="0" err="1"/>
              <a:t>FSLCoSHH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412508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1271</Words>
  <Application>Microsoft Office PowerPoint</Application>
  <PresentationFormat>On-screen Show (4:3)</PresentationFormat>
  <Paragraphs>186</Paragraphs>
  <Slides>27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ＭＳ Ｐゴシック</vt:lpstr>
      <vt:lpstr>Arial</vt:lpstr>
      <vt:lpstr>Arial Black</vt:lpstr>
      <vt:lpstr>Calibri</vt:lpstr>
      <vt:lpstr>Times New Roman</vt:lpstr>
      <vt:lpstr>Office Theme</vt:lpstr>
      <vt:lpstr>Chart</vt:lpstr>
      <vt:lpstr>STI 2018 Understanding and Addressing  the HIV and STI Syndemics  Epidemiology of STIs in Low- and Middle-income countries</vt:lpstr>
      <vt:lpstr>Disclosure</vt:lpstr>
      <vt:lpstr>WHO estimates 357 million new cases of  four curable STIs in 15-49 year-olds in 2012 </vt:lpstr>
      <vt:lpstr>Global Incidence of 4 Curable STIs: WHO 2012</vt:lpstr>
      <vt:lpstr>Prevalence of STIs in sub-Saharan Africa: Individual patient data meta-analysis of 18 HIV prevalence studies</vt:lpstr>
      <vt:lpstr>Syphilis is on the rise in a number of countries</vt:lpstr>
      <vt:lpstr>Number of syphilis cases and annual growth rate of syphilis cases reported in China from 2008 to 2017</vt:lpstr>
      <vt:lpstr>Common STIs reported to the NSACP, Sri Lanka, 2017</vt:lpstr>
      <vt:lpstr>STI rates per 100,000 adult population (15+ years) in Sri Lanka, 2017</vt:lpstr>
      <vt:lpstr>PowerPoint Presentation</vt:lpstr>
      <vt:lpstr>PowerPoint Presentation</vt:lpstr>
      <vt:lpstr>PowerPoint Presentation</vt:lpstr>
      <vt:lpstr> Changes in the aetiology of GUD in Botswana from 1993 to 2002</vt:lpstr>
      <vt:lpstr>Genital ulcer profile - men (Sri Lanka, 2001)</vt:lpstr>
      <vt:lpstr>PowerPoint Presentation</vt:lpstr>
      <vt:lpstr>Aetiology of genital ulcer disease in South Africa, 2014-2016 (N = 366)</vt:lpstr>
      <vt:lpstr>PowerPoint Presentation</vt:lpstr>
      <vt:lpstr>Overall prevalence of sexually transmitted pathogens in men presenting with urethritis in South Africa, 2014–2016 (N = 808)</vt:lpstr>
      <vt:lpstr>Aetiology of vaginal discharge syndrome in South Africa: 2014-2016</vt:lpstr>
      <vt:lpstr>The HIV prevalence among patients presenting with STI syndromes in South Africa, 2014-2016</vt:lpstr>
      <vt:lpstr>Antimicrobial Resistance</vt:lpstr>
      <vt:lpstr>Countries participating in WHO Gonococcal Antimicrobial Surveillance Programme (GASP)</vt:lpstr>
      <vt:lpstr>Countries with reported decreased susceptibility or with resistance to antibiotics for gonorrhoea  GASP 2014</vt:lpstr>
      <vt:lpstr>Trends in N. gonorrhoeae AMR over 10 years in Johannesburg, South Africa, 2008–2016</vt:lpstr>
      <vt:lpstr>Neisseria gonorrhoeae antimicrobial susceptibility profiles, national sexually transmitted infection (STI) syndrome surveillance, South Africa, 2014 – 2016, (n = 330) </vt:lpstr>
      <vt:lpstr>Take Home Messages</vt:lpstr>
      <vt:lpstr>Take Home Messages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Mona Dolan</dc:creator>
  <cp:lastModifiedBy>Saal</cp:lastModifiedBy>
  <cp:revision>89</cp:revision>
  <cp:lastPrinted>2018-07-16T14:45:51Z</cp:lastPrinted>
  <dcterms:created xsi:type="dcterms:W3CDTF">2015-07-06T08:16:27Z</dcterms:created>
  <dcterms:modified xsi:type="dcterms:W3CDTF">2018-07-21T05:38:44Z</dcterms:modified>
</cp:coreProperties>
</file>